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12" r:id="rId2"/>
    <p:sldId id="268" r:id="rId3"/>
    <p:sldId id="285" r:id="rId4"/>
    <p:sldId id="286" r:id="rId5"/>
    <p:sldId id="264" r:id="rId6"/>
    <p:sldId id="287" r:id="rId7"/>
    <p:sldId id="265" r:id="rId8"/>
    <p:sldId id="288" r:id="rId9"/>
    <p:sldId id="289" r:id="rId10"/>
    <p:sldId id="290" r:id="rId11"/>
    <p:sldId id="291" r:id="rId12"/>
    <p:sldId id="292" r:id="rId13"/>
    <p:sldId id="293" r:id="rId14"/>
    <p:sldId id="294" r:id="rId15"/>
    <p:sldId id="295" r:id="rId16"/>
    <p:sldId id="306" r:id="rId17"/>
    <p:sldId id="307" r:id="rId18"/>
    <p:sldId id="308" r:id="rId19"/>
    <p:sldId id="309" r:id="rId20"/>
    <p:sldId id="298" r:id="rId21"/>
    <p:sldId id="299" r:id="rId22"/>
    <p:sldId id="313" r:id="rId23"/>
    <p:sldId id="314" r:id="rId24"/>
    <p:sldId id="315" r:id="rId25"/>
    <p:sldId id="316" r:id="rId26"/>
    <p:sldId id="317" r:id="rId27"/>
    <p:sldId id="318" r:id="rId28"/>
    <p:sldId id="319" r:id="rId29"/>
    <p:sldId id="320" r:id="rId30"/>
    <p:sldId id="330" r:id="rId31"/>
    <p:sldId id="335" r:id="rId32"/>
    <p:sldId id="331" r:id="rId33"/>
    <p:sldId id="332" r:id="rId34"/>
    <p:sldId id="333" r:id="rId35"/>
    <p:sldId id="334" r:id="rId36"/>
    <p:sldId id="336" r:id="rId37"/>
    <p:sldId id="328" r:id="rId38"/>
    <p:sldId id="329" r:id="rId39"/>
    <p:sldId id="305" r:id="rId4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Екатерина Поленина" initials="ЕП" lastIdx="1" clrIdx="0">
    <p:extLst>
      <p:ext uri="{19B8F6BF-5375-455C-9EA6-DF929625EA0E}">
        <p15:presenceInfo xmlns:p15="http://schemas.microsoft.com/office/powerpoint/2012/main" userId="b5f0ffc10b3eb59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D39"/>
    <a:srgbClr val="C5C5C5"/>
    <a:srgbClr val="C45754"/>
    <a:srgbClr val="AFCBE8"/>
    <a:srgbClr val="BB9C23"/>
    <a:srgbClr val="749964"/>
    <a:srgbClr val="E37979"/>
    <a:srgbClr val="B4B4B4"/>
    <a:srgbClr val="B9CDE5"/>
    <a:srgbClr val="DAE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2C8C85-51F0-491E-9774-3900AFEF0FD7}" styleName="Светлый стиль 2 — акцент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1EBBBCC-DAD2-459C-BE2E-F6DE35CF9A28}" styleName="Темный стиль 2 — акцент 3/акцент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774" autoAdjust="0"/>
    <p:restoredTop sz="93886" autoAdjust="0"/>
  </p:normalViewPr>
  <p:slideViewPr>
    <p:cSldViewPr snapToGrid="0">
      <p:cViewPr varScale="1">
        <p:scale>
          <a:sx n="66" d="100"/>
          <a:sy n="66" d="100"/>
        </p:scale>
        <p:origin x="936" y="3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90ACE2-6DC9-4A91-8E3B-F2AD5F65EF55}" type="datetimeFigureOut">
              <a:rPr lang="ru-RU" smtClean="0"/>
              <a:t>28.10.2016</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A000-FAAA-4E29-9ECB-370879F25A88}" type="slidenum">
              <a:rPr lang="ru-RU" smtClean="0"/>
              <a:t>‹#›</a:t>
            </a:fld>
            <a:endParaRPr lang="ru-RU"/>
          </a:p>
        </p:txBody>
      </p:sp>
    </p:spTree>
    <p:extLst>
      <p:ext uri="{BB962C8B-B14F-4D97-AF65-F5344CB8AC3E}">
        <p14:creationId xmlns:p14="http://schemas.microsoft.com/office/powerpoint/2010/main" val="435614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Пока</a:t>
            </a:r>
            <a:r>
              <a:rPr lang="ru-RU" baseline="0" dirty="0"/>
              <a:t> не трогать</a:t>
            </a:r>
            <a:br>
              <a:rPr lang="ru-RU" baseline="0" dirty="0"/>
            </a:br>
            <a:r>
              <a:rPr lang="ru-RU" baseline="0" dirty="0"/>
              <a:t>из индустриального </a:t>
            </a:r>
            <a:r>
              <a:rPr lang="ru-RU" baseline="0" dirty="0" err="1"/>
              <a:t>свитчинга</a:t>
            </a:r>
            <a:r>
              <a:rPr lang="ru-RU" baseline="0" dirty="0"/>
              <a:t> картинку.</a:t>
            </a:r>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2</a:t>
            </a:fld>
            <a:endParaRPr lang="ru-RU"/>
          </a:p>
        </p:txBody>
      </p:sp>
    </p:spTree>
    <p:extLst>
      <p:ext uri="{BB962C8B-B14F-4D97-AF65-F5344CB8AC3E}">
        <p14:creationId xmlns:p14="http://schemas.microsoft.com/office/powerpoint/2010/main" val="3054781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11</a:t>
            </a:fld>
            <a:endParaRPr lang="ru-RU"/>
          </a:p>
        </p:txBody>
      </p:sp>
    </p:spTree>
    <p:extLst>
      <p:ext uri="{BB962C8B-B14F-4D97-AF65-F5344CB8AC3E}">
        <p14:creationId xmlns:p14="http://schemas.microsoft.com/office/powerpoint/2010/main" val="3511971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12</a:t>
            </a:fld>
            <a:endParaRPr lang="ru-RU"/>
          </a:p>
        </p:txBody>
      </p:sp>
    </p:spTree>
    <p:extLst>
      <p:ext uri="{BB962C8B-B14F-4D97-AF65-F5344CB8AC3E}">
        <p14:creationId xmlns:p14="http://schemas.microsoft.com/office/powerpoint/2010/main" val="3059604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13</a:t>
            </a:fld>
            <a:endParaRPr lang="ru-RU"/>
          </a:p>
        </p:txBody>
      </p:sp>
    </p:spTree>
    <p:extLst>
      <p:ext uri="{BB962C8B-B14F-4D97-AF65-F5344CB8AC3E}">
        <p14:creationId xmlns:p14="http://schemas.microsoft.com/office/powerpoint/2010/main" val="1302171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14</a:t>
            </a:fld>
            <a:endParaRPr lang="ru-RU"/>
          </a:p>
        </p:txBody>
      </p:sp>
    </p:spTree>
    <p:extLst>
      <p:ext uri="{BB962C8B-B14F-4D97-AF65-F5344CB8AC3E}">
        <p14:creationId xmlns:p14="http://schemas.microsoft.com/office/powerpoint/2010/main" val="3954347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15</a:t>
            </a:fld>
            <a:endParaRPr lang="ru-RU"/>
          </a:p>
        </p:txBody>
      </p:sp>
    </p:spTree>
    <p:extLst>
      <p:ext uri="{BB962C8B-B14F-4D97-AF65-F5344CB8AC3E}">
        <p14:creationId xmlns:p14="http://schemas.microsoft.com/office/powerpoint/2010/main" val="478369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16</a:t>
            </a:fld>
            <a:endParaRPr lang="ru-RU"/>
          </a:p>
        </p:txBody>
      </p:sp>
    </p:spTree>
    <p:extLst>
      <p:ext uri="{BB962C8B-B14F-4D97-AF65-F5344CB8AC3E}">
        <p14:creationId xmlns:p14="http://schemas.microsoft.com/office/powerpoint/2010/main" val="1838718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17</a:t>
            </a:fld>
            <a:endParaRPr lang="ru-RU"/>
          </a:p>
        </p:txBody>
      </p:sp>
    </p:spTree>
    <p:extLst>
      <p:ext uri="{BB962C8B-B14F-4D97-AF65-F5344CB8AC3E}">
        <p14:creationId xmlns:p14="http://schemas.microsoft.com/office/powerpoint/2010/main" val="2877754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18</a:t>
            </a:fld>
            <a:endParaRPr lang="ru-RU"/>
          </a:p>
        </p:txBody>
      </p:sp>
    </p:spTree>
    <p:extLst>
      <p:ext uri="{BB962C8B-B14F-4D97-AF65-F5344CB8AC3E}">
        <p14:creationId xmlns:p14="http://schemas.microsoft.com/office/powerpoint/2010/main" val="3187659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19</a:t>
            </a:fld>
            <a:endParaRPr lang="ru-RU"/>
          </a:p>
        </p:txBody>
      </p:sp>
    </p:spTree>
    <p:extLst>
      <p:ext uri="{BB962C8B-B14F-4D97-AF65-F5344CB8AC3E}">
        <p14:creationId xmlns:p14="http://schemas.microsoft.com/office/powerpoint/2010/main" val="946745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Пока</a:t>
            </a:r>
            <a:r>
              <a:rPr lang="ru-RU" baseline="0" dirty="0"/>
              <a:t> не трогать</a:t>
            </a:r>
            <a:br>
              <a:rPr lang="ru-RU" baseline="0" dirty="0"/>
            </a:br>
            <a:r>
              <a:rPr lang="ru-RU" baseline="0" dirty="0"/>
              <a:t>из индустриального </a:t>
            </a:r>
            <a:r>
              <a:rPr lang="ru-RU" baseline="0" dirty="0" err="1"/>
              <a:t>свитчинга</a:t>
            </a:r>
            <a:r>
              <a:rPr lang="ru-RU" baseline="0" dirty="0"/>
              <a:t> картинку.</a:t>
            </a:r>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3</a:t>
            </a:fld>
            <a:endParaRPr lang="ru-RU"/>
          </a:p>
        </p:txBody>
      </p:sp>
    </p:spTree>
    <p:extLst>
      <p:ext uri="{BB962C8B-B14F-4D97-AF65-F5344CB8AC3E}">
        <p14:creationId xmlns:p14="http://schemas.microsoft.com/office/powerpoint/2010/main" val="1288253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Пока</a:t>
            </a:r>
            <a:r>
              <a:rPr lang="ru-RU" baseline="0" dirty="0"/>
              <a:t> не трогать</a:t>
            </a:r>
            <a:br>
              <a:rPr lang="ru-RU" baseline="0" dirty="0"/>
            </a:br>
            <a:r>
              <a:rPr lang="ru-RU" baseline="0" dirty="0"/>
              <a:t>из индустриального </a:t>
            </a:r>
            <a:r>
              <a:rPr lang="ru-RU" baseline="0" dirty="0" err="1"/>
              <a:t>свитчинга</a:t>
            </a:r>
            <a:r>
              <a:rPr lang="ru-RU" baseline="0" dirty="0"/>
              <a:t> картинку.</a:t>
            </a:r>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4</a:t>
            </a:fld>
            <a:endParaRPr lang="ru-RU"/>
          </a:p>
        </p:txBody>
      </p:sp>
    </p:spTree>
    <p:extLst>
      <p:ext uri="{BB962C8B-B14F-4D97-AF65-F5344CB8AC3E}">
        <p14:creationId xmlns:p14="http://schemas.microsoft.com/office/powerpoint/2010/main" val="2194778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a:t>
            </a:r>
            <a:r>
              <a:rPr lang="ru-RU" baseline="0" dirty="0"/>
              <a:t> облако с роутерами</a:t>
            </a:r>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5</a:t>
            </a:fld>
            <a:endParaRPr lang="ru-RU"/>
          </a:p>
        </p:txBody>
      </p:sp>
    </p:spTree>
    <p:extLst>
      <p:ext uri="{BB962C8B-B14F-4D97-AF65-F5344CB8AC3E}">
        <p14:creationId xmlns:p14="http://schemas.microsoft.com/office/powerpoint/2010/main" val="1592442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a:t>
            </a:r>
            <a:r>
              <a:rPr lang="ru-RU" baseline="0" dirty="0"/>
              <a:t> облако с роутерами</a:t>
            </a:r>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6</a:t>
            </a:fld>
            <a:endParaRPr lang="ru-RU"/>
          </a:p>
        </p:txBody>
      </p:sp>
    </p:spTree>
    <p:extLst>
      <p:ext uri="{BB962C8B-B14F-4D97-AF65-F5344CB8AC3E}">
        <p14:creationId xmlns:p14="http://schemas.microsoft.com/office/powerpoint/2010/main" val="4029535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7</a:t>
            </a:fld>
            <a:endParaRPr lang="ru-RU"/>
          </a:p>
        </p:txBody>
      </p:sp>
    </p:spTree>
    <p:extLst>
      <p:ext uri="{BB962C8B-B14F-4D97-AF65-F5344CB8AC3E}">
        <p14:creationId xmlns:p14="http://schemas.microsoft.com/office/powerpoint/2010/main" val="1892325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8</a:t>
            </a:fld>
            <a:endParaRPr lang="ru-RU"/>
          </a:p>
        </p:txBody>
      </p:sp>
    </p:spTree>
    <p:extLst>
      <p:ext uri="{BB962C8B-B14F-4D97-AF65-F5344CB8AC3E}">
        <p14:creationId xmlns:p14="http://schemas.microsoft.com/office/powerpoint/2010/main" val="3041822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9</a:t>
            </a:fld>
            <a:endParaRPr lang="ru-RU"/>
          </a:p>
        </p:txBody>
      </p:sp>
    </p:spTree>
    <p:extLst>
      <p:ext uri="{BB962C8B-B14F-4D97-AF65-F5344CB8AC3E}">
        <p14:creationId xmlns:p14="http://schemas.microsoft.com/office/powerpoint/2010/main" val="2999047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10</a:t>
            </a:fld>
            <a:endParaRPr lang="ru-RU"/>
          </a:p>
        </p:txBody>
      </p:sp>
    </p:spTree>
    <p:extLst>
      <p:ext uri="{BB962C8B-B14F-4D97-AF65-F5344CB8AC3E}">
        <p14:creationId xmlns:p14="http://schemas.microsoft.com/office/powerpoint/2010/main" val="2081315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8673DA45-A89B-48C1-892E-4D8AB4281520}" type="datetimeFigureOut">
              <a:rPr lang="ru-RU" smtClean="0"/>
              <a:t>28.10.2016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1888183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673DA45-A89B-48C1-892E-4D8AB4281520}" type="datetimeFigureOut">
              <a:rPr lang="ru-RU" smtClean="0"/>
              <a:t>28.10.2016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2693542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673DA45-A89B-48C1-892E-4D8AB4281520}" type="datetimeFigureOut">
              <a:rPr lang="ru-RU" smtClean="0"/>
              <a:t>28.10.2016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1934445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673DA45-A89B-48C1-892E-4D8AB4281520}" type="datetimeFigureOut">
              <a:rPr lang="ru-RU" smtClean="0"/>
              <a:t>28.10.2016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3025566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673DA45-A89B-48C1-892E-4D8AB4281520}" type="datetimeFigureOut">
              <a:rPr lang="ru-RU" smtClean="0"/>
              <a:t>28.10.2016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3014785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673DA45-A89B-48C1-892E-4D8AB4281520}" type="datetimeFigureOut">
              <a:rPr lang="ru-RU" smtClean="0"/>
              <a:t>28.10.2016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1337240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8673DA45-A89B-48C1-892E-4D8AB4281520}" type="datetimeFigureOut">
              <a:rPr lang="ru-RU" smtClean="0"/>
              <a:t>28.10.2016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506964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8673DA45-A89B-48C1-892E-4D8AB4281520}" type="datetimeFigureOut">
              <a:rPr lang="ru-RU" smtClean="0"/>
              <a:t>28.10.2016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3925862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673DA45-A89B-48C1-892E-4D8AB4281520}" type="datetimeFigureOut">
              <a:rPr lang="ru-RU" smtClean="0"/>
              <a:t>28.10.2016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3349963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8673DA45-A89B-48C1-892E-4D8AB4281520}" type="datetimeFigureOut">
              <a:rPr lang="ru-RU" smtClean="0"/>
              <a:t>28.10.2016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4040231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8673DA45-A89B-48C1-892E-4D8AB4281520}" type="datetimeFigureOut">
              <a:rPr lang="ru-RU" smtClean="0"/>
              <a:t>28.10.2016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1805492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73DA45-A89B-48C1-892E-4D8AB4281520}" type="datetimeFigureOut">
              <a:rPr lang="ru-RU" smtClean="0"/>
              <a:t>28.10.2016</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BABE-34BB-4E83-BE4B-7F7E5DDD427C}" type="slidenum">
              <a:rPr lang="ru-RU" smtClean="0"/>
              <a:t>‹#›</a:t>
            </a:fld>
            <a:endParaRPr lang="ru-RU"/>
          </a:p>
        </p:txBody>
      </p:sp>
      <p:pic>
        <p:nvPicPr>
          <p:cNvPr id="7" name="Рисунок 6"/>
          <p:cNvPicPr>
            <a:picLocks noChangeAspect="1"/>
          </p:cNvPicPr>
          <p:nvPr userDrawn="1"/>
        </p:nvPicPr>
        <p:blipFill rotWithShape="1">
          <a:blip r:embed="rId13">
            <a:extLst>
              <a:ext uri="{28A0092B-C50C-407E-A947-70E740481C1C}">
                <a14:useLocalDpi xmlns:a14="http://schemas.microsoft.com/office/drawing/2010/main" val="0"/>
              </a:ext>
            </a:extLst>
          </a:blip>
          <a:srcRect t="27299" b="58945"/>
          <a:stretch/>
        </p:blipFill>
        <p:spPr>
          <a:xfrm>
            <a:off x="0" y="0"/>
            <a:ext cx="12192000" cy="943428"/>
          </a:xfrm>
          <a:prstGeom prst="rect">
            <a:avLst/>
          </a:prstGeom>
        </p:spPr>
      </p:pic>
      <p:pic>
        <p:nvPicPr>
          <p:cNvPr id="8" name="Рисунок 7"/>
          <p:cNvPicPr>
            <a:picLocks noChangeAspect="1"/>
          </p:cNvPicPr>
          <p:nvPr userDrawn="1"/>
        </p:nvPicPr>
        <p:blipFill rotWithShape="1">
          <a:blip r:embed="rId14"/>
          <a:srcRect t="35617" b="61970"/>
          <a:stretch/>
        </p:blipFill>
        <p:spPr>
          <a:xfrm>
            <a:off x="0" y="798285"/>
            <a:ext cx="12193057" cy="145143"/>
          </a:xfrm>
          <a:prstGeom prst="rect">
            <a:avLst/>
          </a:prstGeom>
          <a:solidFill>
            <a:schemeClr val="bg1"/>
          </a:solidFill>
          <a:effectLst/>
        </p:spPr>
      </p:pic>
    </p:spTree>
    <p:extLst>
      <p:ext uri="{BB962C8B-B14F-4D97-AF65-F5344CB8AC3E}">
        <p14:creationId xmlns:p14="http://schemas.microsoft.com/office/powerpoint/2010/main" val="2118789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0.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7.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23.png"/><Relationship Id="rId4" Type="http://schemas.openxmlformats.org/officeDocument/2006/relationships/image" Target="../media/image25.png"/><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0.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25.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8.png"/><Relationship Id="rId4" Type="http://schemas.openxmlformats.org/officeDocument/2006/relationships/image" Target="../media/image23.png"/><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25.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9.png"/><Relationship Id="rId4" Type="http://schemas.openxmlformats.org/officeDocument/2006/relationships/image" Target="../media/image64.png"/></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6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Овал 8"/>
          <p:cNvSpPr/>
          <p:nvPr/>
        </p:nvSpPr>
        <p:spPr>
          <a:xfrm>
            <a:off x="725714" y="2482894"/>
            <a:ext cx="10668000" cy="1900424"/>
          </a:xfrm>
          <a:prstGeom prst="ellipse">
            <a:avLst/>
          </a:prstGeom>
          <a:solidFill>
            <a:schemeClr val="accent1">
              <a:alpha val="0"/>
            </a:schemeClr>
          </a:solidFill>
          <a:effectLst>
            <a:glow rad="1358900">
              <a:srgbClr val="49D5F9">
                <a:alpha val="59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p:cNvPicPr>
            <a:picLocks noChangeAspect="1"/>
          </p:cNvPicPr>
          <p:nvPr/>
        </p:nvPicPr>
        <p:blipFill rotWithShape="1">
          <a:blip r:embed="rId3"/>
          <a:srcRect t="29102" b="33017"/>
          <a:stretch/>
        </p:blipFill>
        <p:spPr>
          <a:xfrm>
            <a:off x="0" y="2128477"/>
            <a:ext cx="12193057" cy="2365118"/>
          </a:xfrm>
          <a:prstGeom prst="rect">
            <a:avLst/>
          </a:prstGeom>
          <a:solidFill>
            <a:schemeClr val="bg1"/>
          </a:solidFill>
          <a:effectLst/>
        </p:spPr>
      </p:pic>
      <p:sp>
        <p:nvSpPr>
          <p:cNvPr id="11" name="TextBox 10"/>
          <p:cNvSpPr txBox="1"/>
          <p:nvPr/>
        </p:nvSpPr>
        <p:spPr>
          <a:xfrm>
            <a:off x="1160088" y="2222802"/>
            <a:ext cx="10632769" cy="1446550"/>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4400" dirty="0">
                <a:solidFill>
                  <a:schemeClr val="bg1"/>
                </a:solidFill>
                <a:latin typeface="+mj-lt"/>
              </a:rPr>
              <a:t>Реализация и оптимизация файловых сервисов</a:t>
            </a:r>
            <a:r>
              <a:rPr lang="en-US" sz="4400" dirty="0">
                <a:solidFill>
                  <a:schemeClr val="bg1"/>
                </a:solidFill>
                <a:latin typeface="+mj-lt"/>
              </a:rPr>
              <a:t> </a:t>
            </a:r>
            <a:r>
              <a:rPr lang="ru-RU" sz="4400" dirty="0">
                <a:solidFill>
                  <a:schemeClr val="bg1"/>
                </a:solidFill>
                <a:latin typeface="+mj-lt"/>
              </a:rPr>
              <a:t>и сервисов печати</a:t>
            </a:r>
          </a:p>
        </p:txBody>
      </p:sp>
      <p:sp>
        <p:nvSpPr>
          <p:cNvPr id="3" name="Прямоугольник 2"/>
          <p:cNvSpPr/>
          <p:nvPr/>
        </p:nvSpPr>
        <p:spPr>
          <a:xfrm>
            <a:off x="1160088" y="3804537"/>
            <a:ext cx="2205412" cy="584775"/>
          </a:xfrm>
          <a:prstGeom prst="rect">
            <a:avLst/>
          </a:prstGeom>
        </p:spPr>
        <p:txBody>
          <a:bodyPr wrap="none">
            <a:spAutoFit/>
          </a:bodyPr>
          <a:lstStyle/>
          <a:p>
            <a:r>
              <a:rPr lang="ru-RU" sz="3200" dirty="0">
                <a:solidFill>
                  <a:schemeClr val="bg1"/>
                </a:solidFill>
                <a:latin typeface="+mj-lt"/>
              </a:rPr>
              <a:t>Модуль</a:t>
            </a:r>
            <a:r>
              <a:rPr lang="en-US" sz="3200" dirty="0">
                <a:solidFill>
                  <a:schemeClr val="bg1"/>
                </a:solidFill>
                <a:latin typeface="+mj-lt"/>
              </a:rPr>
              <a:t> </a:t>
            </a:r>
            <a:r>
              <a:rPr lang="ru-RU" sz="3200" dirty="0">
                <a:solidFill>
                  <a:schemeClr val="bg1"/>
                </a:solidFill>
                <a:latin typeface="+mj-lt"/>
              </a:rPr>
              <a:t>10</a:t>
            </a:r>
          </a:p>
        </p:txBody>
      </p:sp>
    </p:spTree>
    <p:extLst>
      <p:ext uri="{BB962C8B-B14F-4D97-AF65-F5344CB8AC3E}">
        <p14:creationId xmlns:p14="http://schemas.microsoft.com/office/powerpoint/2010/main" val="2484871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3486" y="115152"/>
            <a:ext cx="11698514"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Занятие 3. Настройка рабочей папки</a:t>
            </a:r>
          </a:p>
        </p:txBody>
      </p:sp>
      <p:sp>
        <p:nvSpPr>
          <p:cNvPr id="70" name="Text Placeholder 2"/>
          <p:cNvSpPr txBox="1">
            <a:spLocks/>
          </p:cNvSpPr>
          <p:nvPr/>
        </p:nvSpPr>
        <p:spPr>
          <a:xfrm>
            <a:off x="502331" y="1246186"/>
            <a:ext cx="8119156" cy="56118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buClr>
                <a:schemeClr val="accent1">
                  <a:lumMod val="75000"/>
                </a:schemeClr>
              </a:buClr>
              <a:buFont typeface="Wingdings" panose="05000000000000000000" pitchFamily="2" charset="2"/>
              <a:buChar char="Ø"/>
            </a:pPr>
            <a:r>
              <a:rPr lang="ru-RU" sz="2200" dirty="0">
                <a:latin typeface="Arial" panose="020B0604020202020204" pitchFamily="34" charset="0"/>
                <a:cs typeface="Arial" panose="020B0604020202020204" pitchFamily="34" charset="0"/>
              </a:rPr>
              <a:t>Что такое папка в роли рабочей папки?</a:t>
            </a:r>
          </a:p>
          <a:p>
            <a:pPr marL="355600" indent="-355600">
              <a:buClr>
                <a:schemeClr val="accent1">
                  <a:lumMod val="75000"/>
                </a:schemeClr>
              </a:buClr>
              <a:buFont typeface="Wingdings" panose="05000000000000000000" pitchFamily="2" charset="2"/>
              <a:buChar char="Ø"/>
            </a:pPr>
            <a:r>
              <a:rPr lang="ru-RU" sz="2200" dirty="0">
                <a:latin typeface="Arial" panose="020B0604020202020204" pitchFamily="34" charset="0"/>
                <a:cs typeface="Arial" panose="020B0604020202020204" pitchFamily="34" charset="0"/>
              </a:rPr>
              <a:t>Преимущества и недостатки рабочих папок</a:t>
            </a:r>
          </a:p>
          <a:p>
            <a:pPr marL="355600" indent="-355600">
              <a:buClr>
                <a:schemeClr val="accent1">
                  <a:lumMod val="75000"/>
                </a:schemeClr>
              </a:buClr>
              <a:buFont typeface="Wingdings" panose="05000000000000000000" pitchFamily="2" charset="2"/>
              <a:buChar char="Ø"/>
            </a:pPr>
            <a:r>
              <a:rPr lang="ru-RU" sz="2200" dirty="0">
                <a:latin typeface="Arial" panose="020B0604020202020204" pitchFamily="34" charset="0"/>
                <a:cs typeface="Arial" panose="020B0604020202020204" pitchFamily="34" charset="0"/>
              </a:rPr>
              <a:t>Компоненты рабочей папки</a:t>
            </a:r>
          </a:p>
          <a:p>
            <a:pPr marL="355600" indent="-355600">
              <a:buClr>
                <a:schemeClr val="accent1">
                  <a:lumMod val="75000"/>
                </a:schemeClr>
              </a:buClr>
              <a:buFont typeface="Wingdings" panose="05000000000000000000" pitchFamily="2" charset="2"/>
              <a:buChar char="Ø"/>
            </a:pPr>
            <a:r>
              <a:rPr lang="ru-RU" sz="2200" dirty="0">
                <a:latin typeface="Arial" panose="020B0604020202020204" pitchFamily="34" charset="0"/>
                <a:cs typeface="Arial" panose="020B0604020202020204" pitchFamily="34" charset="0"/>
              </a:rPr>
              <a:t>Настройка рабочей папки</a:t>
            </a:r>
            <a:endParaRPr lang="en-US" sz="2200" dirty="0">
              <a:latin typeface="Arial" panose="020B0604020202020204" pitchFamily="34" charset="0"/>
              <a:cs typeface="Arial" panose="020B0604020202020204" pitchFamily="34" charset="0"/>
            </a:endParaRPr>
          </a:p>
          <a:p>
            <a:pPr marL="355600" indent="-355600">
              <a:buClr>
                <a:schemeClr val="accent1">
                  <a:lumMod val="75000"/>
                </a:schemeClr>
              </a:buClr>
              <a:buFont typeface="Wingdings" panose="05000000000000000000" pitchFamily="2" charset="2"/>
              <a:buChar char="Ø"/>
            </a:pPr>
            <a:r>
              <a:rPr lang="ru-RU" sz="2200" dirty="0">
                <a:latin typeface="Arial" panose="020B0604020202020204" pitchFamily="34" charset="0"/>
                <a:cs typeface="Arial" panose="020B0604020202020204" pitchFamily="34" charset="0"/>
              </a:rPr>
              <a:t>Демонстрация: как настроить рабочую папку</a:t>
            </a:r>
            <a:endParaRPr lang="en-CA"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6011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2" descr="File-Application_Ser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6870" y="2554637"/>
            <a:ext cx="621355" cy="110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Прямоугольник: скругленные углы 65"/>
          <p:cNvSpPr/>
          <p:nvPr/>
        </p:nvSpPr>
        <p:spPr>
          <a:xfrm>
            <a:off x="6023429" y="4181093"/>
            <a:ext cx="5239657" cy="2132621"/>
          </a:xfrm>
          <a:prstGeom prst="roundRect">
            <a:avLst/>
          </a:prstGeom>
          <a:gradFill flip="none" rotWithShape="1">
            <a:gsLst>
              <a:gs pos="0">
                <a:srgbClr val="C45754">
                  <a:tint val="66000"/>
                  <a:satMod val="160000"/>
                </a:srgbClr>
              </a:gs>
              <a:gs pos="50000">
                <a:srgbClr val="C45754">
                  <a:tint val="44500"/>
                  <a:satMod val="160000"/>
                </a:srgbClr>
              </a:gs>
              <a:gs pos="100000">
                <a:srgbClr val="C45754">
                  <a:tint val="23500"/>
                  <a:satMod val="160000"/>
                </a:srgbClr>
              </a:gs>
            </a:gsLst>
            <a:lin ang="5400000" scaled="1"/>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a:p>
        </p:txBody>
      </p:sp>
      <p:sp>
        <p:nvSpPr>
          <p:cNvPr id="6" name="Прямоугольник: скругленные углы 5"/>
          <p:cNvSpPr/>
          <p:nvPr/>
        </p:nvSpPr>
        <p:spPr>
          <a:xfrm>
            <a:off x="6622329" y="1074903"/>
            <a:ext cx="5475328" cy="2958251"/>
          </a:xfrm>
          <a:prstGeom prst="round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5400000" scaled="1"/>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a:p>
        </p:txBody>
      </p:sp>
      <p:sp>
        <p:nvSpPr>
          <p:cNvPr id="5" name="TextBox 4"/>
          <p:cNvSpPr txBox="1"/>
          <p:nvPr/>
        </p:nvSpPr>
        <p:spPr>
          <a:xfrm>
            <a:off x="307518" y="86293"/>
            <a:ext cx="11698514"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Рабочие папки</a:t>
            </a:r>
            <a:endParaRPr lang="en-US" sz="3600" dirty="0">
              <a:solidFill>
                <a:schemeClr val="bg1"/>
              </a:solidFill>
              <a:latin typeface="+mj-lt"/>
            </a:endParaRPr>
          </a:p>
        </p:txBody>
      </p:sp>
      <p:cxnSp>
        <p:nvCxnSpPr>
          <p:cNvPr id="62" name="Straight Connector 51"/>
          <p:cNvCxnSpPr/>
          <p:nvPr/>
        </p:nvCxnSpPr>
        <p:spPr bwMode="auto">
          <a:xfrm flipH="1">
            <a:off x="2894513" y="3902750"/>
            <a:ext cx="227134" cy="644453"/>
          </a:xfrm>
          <a:prstGeom prst="line">
            <a:avLst/>
          </a:prstGeom>
          <a:gradFill rotWithShape="1">
            <a:gsLst>
              <a:gs pos="0">
                <a:srgbClr val="E4CD9A"/>
              </a:gs>
              <a:gs pos="100000">
                <a:srgbClr val="EEEFD7"/>
              </a:gs>
            </a:gsLst>
            <a:lin ang="2700000" scaled="1"/>
          </a:gradFill>
          <a:ln w="22225" cap="flat" cmpd="sng" algn="ctr">
            <a:solidFill>
              <a:schemeClr val="tx1"/>
            </a:solidFill>
            <a:prstDash val="solid"/>
            <a:round/>
            <a:headEnd type="none" w="med" len="med"/>
            <a:tailEnd type="none" w="med" len="med"/>
          </a:ln>
          <a:effectLst/>
        </p:spPr>
      </p:cxnSp>
      <p:sp>
        <p:nvSpPr>
          <p:cNvPr id="11" name="&quot;User devices&quot;"/>
          <p:cNvSpPr/>
          <p:nvPr/>
        </p:nvSpPr>
        <p:spPr>
          <a:xfrm>
            <a:off x="5101774" y="3621128"/>
            <a:ext cx="1358413" cy="369332"/>
          </a:xfrm>
          <a:prstGeom prst="rect">
            <a:avLst/>
          </a:prstGeom>
        </p:spPr>
        <p:txBody>
          <a:bodyPr wrap="square" lIns="0" tIns="0" rIns="0" bIns="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defTabSz="768032"/>
            <a:r>
              <a:rPr lang="ru-RU" sz="1200" b="0" dirty="0">
                <a:latin typeface="Segoe UI" panose="020B0502040204020203" pitchFamily="34" charset="0"/>
                <a:ea typeface="Segoe UI" panose="020B0502040204020203" pitchFamily="34" charset="0"/>
                <a:cs typeface="Segoe UI" panose="020B0502040204020203" pitchFamily="34" charset="0"/>
              </a:rPr>
              <a:t>Пользовательские устройства</a:t>
            </a:r>
            <a:endParaRPr lang="en-US" sz="1200" b="0" dirty="0">
              <a:latin typeface="Segoe UI" panose="020B0502040204020203" pitchFamily="34" charset="0"/>
              <a:ea typeface="Segoe UI" panose="020B0502040204020203" pitchFamily="34" charset="0"/>
              <a:cs typeface="Segoe UI" panose="020B0502040204020203" pitchFamily="34" charset="0"/>
            </a:endParaRPr>
          </a:p>
        </p:txBody>
      </p:sp>
      <p:grpSp>
        <p:nvGrpSpPr>
          <p:cNvPr id="18" name="user devices outside office"/>
          <p:cNvGrpSpPr/>
          <p:nvPr/>
        </p:nvGrpSpPr>
        <p:grpSpPr>
          <a:xfrm>
            <a:off x="307518" y="2930752"/>
            <a:ext cx="1356859" cy="1244375"/>
            <a:chOff x="332235" y="2601543"/>
            <a:chExt cx="1780418" cy="1468489"/>
          </a:xfrm>
        </p:grpSpPr>
        <p:sp>
          <p:nvSpPr>
            <p:cNvPr id="19" name="&quot;User devices&quot;"/>
            <p:cNvSpPr/>
            <p:nvPr/>
          </p:nvSpPr>
          <p:spPr>
            <a:xfrm>
              <a:off x="332235" y="3634183"/>
              <a:ext cx="1780418" cy="435849"/>
            </a:xfrm>
            <a:prstGeom prst="rect">
              <a:avLst/>
            </a:prstGeom>
          </p:spPr>
          <p:txBody>
            <a:bodyPr wrap="square" lIns="0" tIns="0" rIns="0" bIns="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defTabSz="768032"/>
              <a:r>
                <a:rPr lang="ru-RU" sz="1200" b="0" dirty="0">
                  <a:latin typeface="Segoe UI" panose="020B0502040204020203" pitchFamily="34" charset="0"/>
                  <a:ea typeface="Segoe UI" panose="020B0502040204020203" pitchFamily="34" charset="0"/>
                  <a:cs typeface="Segoe UI" panose="020B0502040204020203" pitchFamily="34" charset="0"/>
                </a:rPr>
                <a:t>Пользовательские устройства</a:t>
              </a:r>
              <a:endParaRPr lang="en-US" sz="1200" b="0" dirty="0">
                <a:latin typeface="Segoe UI" panose="020B0502040204020203" pitchFamily="34" charset="0"/>
                <a:ea typeface="Segoe UI" panose="020B0502040204020203" pitchFamily="34" charset="0"/>
                <a:cs typeface="Segoe UI" panose="020B0502040204020203" pitchFamily="34" charset="0"/>
              </a:endParaRPr>
            </a:p>
          </p:txBody>
        </p:sp>
        <p:pic>
          <p:nvPicPr>
            <p:cNvPr id="20" name="phon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0636" y="2601543"/>
              <a:ext cx="450652" cy="919861"/>
            </a:xfrm>
            <a:prstGeom prst="rect">
              <a:avLst/>
            </a:prstGeom>
          </p:spPr>
        </p:pic>
      </p:grpSp>
      <p:sp>
        <p:nvSpPr>
          <p:cNvPr id="22" name="corporate rectangle"/>
          <p:cNvSpPr/>
          <p:nvPr/>
        </p:nvSpPr>
        <p:spPr>
          <a:xfrm>
            <a:off x="2450512" y="1616170"/>
            <a:ext cx="4009671" cy="256492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5293" tIns="37646" rIns="75293" bIns="37646" rtlCol="0" anchor="ctr"/>
          <a:lstStyle>
            <a:defPPr>
              <a:defRPr lang="en-US"/>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defTabSz="768032"/>
            <a:endParaRPr lang="en-US" sz="1200" dirty="0">
              <a:solidFill>
                <a:prstClr val="white"/>
              </a:solidFill>
            </a:endParaRPr>
          </a:p>
        </p:txBody>
      </p:sp>
      <p:sp>
        <p:nvSpPr>
          <p:cNvPr id="24" name="&quot;Reverse Proxy"/>
          <p:cNvSpPr txBox="1"/>
          <p:nvPr/>
        </p:nvSpPr>
        <p:spPr>
          <a:xfrm>
            <a:off x="1683544" y="3188618"/>
            <a:ext cx="817767" cy="369332"/>
          </a:xfrm>
          <a:prstGeom prst="rect">
            <a:avLst/>
          </a:prstGeom>
          <a:noFill/>
        </p:spPr>
        <p:txBody>
          <a:bodyPr wrap="square" lIns="0" tIns="0" rIns="0" bIns="0"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ru-RU" sz="1200" b="0" dirty="0">
                <a:latin typeface="Segoe UI" panose="020B0502040204020203" pitchFamily="34" charset="0"/>
                <a:ea typeface="Segoe UI" panose="020B0502040204020203" pitchFamily="34" charset="0"/>
                <a:cs typeface="Segoe UI" panose="020B0502040204020203" pitchFamily="34" charset="0"/>
              </a:rPr>
              <a:t>Обратный </a:t>
            </a:r>
            <a:r>
              <a:rPr lang="en-US" sz="1200" b="0" dirty="0">
                <a:latin typeface="Segoe UI" panose="020B0502040204020203" pitchFamily="34" charset="0"/>
                <a:ea typeface="Segoe UI" panose="020B0502040204020203" pitchFamily="34" charset="0"/>
                <a:cs typeface="Segoe UI" panose="020B0502040204020203" pitchFamily="34" charset="0"/>
              </a:rPr>
              <a:t>Proxy</a:t>
            </a:r>
          </a:p>
        </p:txBody>
      </p:sp>
      <p:cxnSp>
        <p:nvCxnSpPr>
          <p:cNvPr id="26" name="arrow 6"/>
          <p:cNvCxnSpPr/>
          <p:nvPr/>
        </p:nvCxnSpPr>
        <p:spPr bwMode="auto">
          <a:xfrm>
            <a:off x="3895121" y="3042749"/>
            <a:ext cx="1458320" cy="9304"/>
          </a:xfrm>
          <a:prstGeom prst="straightConnector1">
            <a:avLst/>
          </a:prstGeom>
          <a:gradFill rotWithShape="1">
            <a:gsLst>
              <a:gs pos="0">
                <a:srgbClr val="E4CD9A"/>
              </a:gs>
              <a:gs pos="100000">
                <a:srgbClr val="EEEFD7"/>
              </a:gs>
            </a:gsLst>
            <a:lin ang="2700000" scaled="1"/>
          </a:gradFill>
          <a:ln w="22225" cap="flat" cmpd="sng" algn="ctr">
            <a:solidFill>
              <a:schemeClr val="tx2">
                <a:lumMod val="95000"/>
                <a:lumOff val="5000"/>
              </a:schemeClr>
            </a:solidFill>
            <a:prstDash val="solid"/>
            <a:round/>
            <a:headEnd type="arrow"/>
            <a:tailEnd type="arrow"/>
          </a:ln>
          <a:effectLst/>
        </p:spPr>
      </p:cxnSp>
      <p:cxnSp>
        <p:nvCxnSpPr>
          <p:cNvPr id="27" name="arrow 5"/>
          <p:cNvCxnSpPr/>
          <p:nvPr/>
        </p:nvCxnSpPr>
        <p:spPr bwMode="auto">
          <a:xfrm flipV="1">
            <a:off x="3848424" y="2468599"/>
            <a:ext cx="1569441" cy="430033"/>
          </a:xfrm>
          <a:prstGeom prst="straightConnector1">
            <a:avLst/>
          </a:prstGeom>
          <a:gradFill rotWithShape="1">
            <a:gsLst>
              <a:gs pos="0">
                <a:srgbClr val="E4CD9A"/>
              </a:gs>
              <a:gs pos="100000">
                <a:srgbClr val="EEEFD7"/>
              </a:gs>
            </a:gsLst>
            <a:lin ang="2700000" scaled="1"/>
          </a:gradFill>
          <a:ln w="22225" cap="flat" cmpd="sng" algn="ctr">
            <a:solidFill>
              <a:schemeClr val="tx2">
                <a:lumMod val="95000"/>
                <a:lumOff val="5000"/>
              </a:schemeClr>
            </a:solidFill>
            <a:prstDash val="solid"/>
            <a:round/>
            <a:headEnd type="arrow"/>
            <a:tailEnd type="arrow"/>
          </a:ln>
          <a:effectLst/>
        </p:spPr>
      </p:cxnSp>
      <p:cxnSp>
        <p:nvCxnSpPr>
          <p:cNvPr id="28" name="arrow 4"/>
          <p:cNvCxnSpPr/>
          <p:nvPr/>
        </p:nvCxnSpPr>
        <p:spPr bwMode="auto">
          <a:xfrm flipV="1">
            <a:off x="2798922" y="3006276"/>
            <a:ext cx="440997" cy="956"/>
          </a:xfrm>
          <a:prstGeom prst="straightConnector1">
            <a:avLst/>
          </a:prstGeom>
          <a:gradFill rotWithShape="1">
            <a:gsLst>
              <a:gs pos="0">
                <a:srgbClr val="E4CD9A"/>
              </a:gs>
              <a:gs pos="100000">
                <a:srgbClr val="EEEFD7"/>
              </a:gs>
            </a:gsLst>
            <a:lin ang="2700000" scaled="1"/>
          </a:gradFill>
          <a:ln w="22225" cap="flat" cmpd="sng" algn="ctr">
            <a:solidFill>
              <a:schemeClr val="tx2">
                <a:lumMod val="95000"/>
                <a:lumOff val="5000"/>
              </a:schemeClr>
            </a:solidFill>
            <a:prstDash val="solid"/>
            <a:round/>
            <a:headEnd type="arrow"/>
            <a:tailEnd type="arrow"/>
          </a:ln>
          <a:effectLst/>
        </p:spPr>
      </p:cxnSp>
      <p:cxnSp>
        <p:nvCxnSpPr>
          <p:cNvPr id="29" name="arrow 2"/>
          <p:cNvCxnSpPr/>
          <p:nvPr/>
        </p:nvCxnSpPr>
        <p:spPr bwMode="auto">
          <a:xfrm flipV="1">
            <a:off x="960261" y="2930752"/>
            <a:ext cx="704116" cy="223995"/>
          </a:xfrm>
          <a:prstGeom prst="straightConnector1">
            <a:avLst/>
          </a:prstGeom>
          <a:gradFill rotWithShape="1">
            <a:gsLst>
              <a:gs pos="0">
                <a:srgbClr val="E4CD9A"/>
              </a:gs>
              <a:gs pos="100000">
                <a:srgbClr val="EEEFD7"/>
              </a:gs>
            </a:gsLst>
            <a:lin ang="2700000" scaled="1"/>
          </a:gradFill>
          <a:ln w="22225" cap="flat" cmpd="sng" algn="ctr">
            <a:solidFill>
              <a:schemeClr val="tx2">
                <a:lumMod val="95000"/>
                <a:lumOff val="5000"/>
              </a:schemeClr>
            </a:solidFill>
            <a:prstDash val="solid"/>
            <a:round/>
            <a:headEnd type="arrow"/>
            <a:tailEnd type="arrow"/>
          </a:ln>
          <a:effectLst/>
        </p:spPr>
      </p:cxnSp>
      <p:cxnSp>
        <p:nvCxnSpPr>
          <p:cNvPr id="30" name="arrow 1"/>
          <p:cNvCxnSpPr/>
          <p:nvPr/>
        </p:nvCxnSpPr>
        <p:spPr bwMode="auto">
          <a:xfrm>
            <a:off x="1069129" y="2581982"/>
            <a:ext cx="486381" cy="98657"/>
          </a:xfrm>
          <a:prstGeom prst="straightConnector1">
            <a:avLst/>
          </a:prstGeom>
          <a:gradFill rotWithShape="1">
            <a:gsLst>
              <a:gs pos="0">
                <a:srgbClr val="E4CD9A"/>
              </a:gs>
              <a:gs pos="100000">
                <a:srgbClr val="EEEFD7"/>
              </a:gs>
            </a:gsLst>
            <a:lin ang="2700000" scaled="1"/>
          </a:gradFill>
          <a:ln w="22225" cap="flat" cmpd="sng" algn="ctr">
            <a:solidFill>
              <a:schemeClr val="tx2">
                <a:lumMod val="95000"/>
                <a:lumOff val="5000"/>
              </a:schemeClr>
            </a:solidFill>
            <a:prstDash val="solid"/>
            <a:round/>
            <a:headEnd type="arrow"/>
            <a:tailEnd type="arrow"/>
          </a:ln>
          <a:effectLst/>
        </p:spPr>
      </p:cxnSp>
      <p:grpSp>
        <p:nvGrpSpPr>
          <p:cNvPr id="31" name="AD DS"/>
          <p:cNvGrpSpPr/>
          <p:nvPr/>
        </p:nvGrpSpPr>
        <p:grpSpPr>
          <a:xfrm>
            <a:off x="3498531" y="1902612"/>
            <a:ext cx="975635" cy="668265"/>
            <a:chOff x="5158838" y="1358778"/>
            <a:chExt cx="838670" cy="484080"/>
          </a:xfrm>
        </p:grpSpPr>
        <p:grpSp>
          <p:nvGrpSpPr>
            <p:cNvPr id="32" name="AD DS from other slide"/>
            <p:cNvGrpSpPr/>
            <p:nvPr/>
          </p:nvGrpSpPr>
          <p:grpSpPr>
            <a:xfrm>
              <a:off x="5158838" y="1358778"/>
              <a:ext cx="568713" cy="484080"/>
              <a:chOff x="1840649" y="4818295"/>
              <a:chExt cx="966164" cy="691915"/>
            </a:xfrm>
          </p:grpSpPr>
          <p:sp>
            <p:nvSpPr>
              <p:cNvPr id="34" name="Freeform 23"/>
              <p:cNvSpPr>
                <a:spLocks noChangeAspect="1"/>
              </p:cNvSpPr>
              <p:nvPr/>
            </p:nvSpPr>
            <p:spPr bwMode="auto">
              <a:xfrm>
                <a:off x="1840649" y="4818298"/>
                <a:ext cx="483049" cy="691912"/>
              </a:xfrm>
              <a:custGeom>
                <a:avLst/>
                <a:gdLst/>
                <a:ahLst/>
                <a:cxnLst>
                  <a:cxn ang="0">
                    <a:pos x="690" y="0"/>
                  </a:cxn>
                  <a:cxn ang="0">
                    <a:pos x="0" y="1003"/>
                  </a:cxn>
                  <a:cxn ang="0">
                    <a:pos x="689" y="1143"/>
                  </a:cxn>
                  <a:cxn ang="0">
                    <a:pos x="690" y="0"/>
                  </a:cxn>
                </a:cxnLst>
                <a:rect l="0" t="0" r="r" b="b"/>
                <a:pathLst>
                  <a:path w="690" h="1143">
                    <a:moveTo>
                      <a:pt x="690" y="0"/>
                    </a:moveTo>
                    <a:lnTo>
                      <a:pt x="0" y="1003"/>
                    </a:lnTo>
                    <a:lnTo>
                      <a:pt x="689" y="1143"/>
                    </a:lnTo>
                    <a:lnTo>
                      <a:pt x="690" y="0"/>
                    </a:lnTo>
                    <a:close/>
                  </a:path>
                </a:pathLst>
              </a:custGeom>
              <a:solidFill>
                <a:sysClr val="window" lastClr="FFFFFF"/>
              </a:solidFill>
              <a:ln w="9525" cap="flat" cmpd="sng">
                <a:solidFill>
                  <a:srgbClr val="5B9BD5"/>
                </a:solidFill>
                <a:prstDash val="solid"/>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defRPr/>
                </a:pPr>
                <a:endParaRPr lang="en-US" sz="1200" kern="0" dirty="0">
                  <a:ln>
                    <a:solidFill>
                      <a:srgbClr val="FFFFFF">
                        <a:alpha val="0"/>
                      </a:srgbClr>
                    </a:solidFill>
                  </a:ln>
                </a:endParaRPr>
              </a:p>
            </p:txBody>
          </p:sp>
          <p:sp>
            <p:nvSpPr>
              <p:cNvPr id="35" name="Freeform 24"/>
              <p:cNvSpPr>
                <a:spLocks noChangeAspect="1"/>
              </p:cNvSpPr>
              <p:nvPr/>
            </p:nvSpPr>
            <p:spPr bwMode="auto">
              <a:xfrm flipH="1">
                <a:off x="2323764" y="4818295"/>
                <a:ext cx="483049" cy="691912"/>
              </a:xfrm>
              <a:custGeom>
                <a:avLst/>
                <a:gdLst/>
                <a:ahLst/>
                <a:cxnLst>
                  <a:cxn ang="0">
                    <a:pos x="690" y="0"/>
                  </a:cxn>
                  <a:cxn ang="0">
                    <a:pos x="0" y="1003"/>
                  </a:cxn>
                  <a:cxn ang="0">
                    <a:pos x="689" y="1143"/>
                  </a:cxn>
                  <a:cxn ang="0">
                    <a:pos x="690" y="0"/>
                  </a:cxn>
                </a:cxnLst>
                <a:rect l="0" t="0" r="r" b="b"/>
                <a:pathLst>
                  <a:path w="690" h="1143">
                    <a:moveTo>
                      <a:pt x="690" y="0"/>
                    </a:moveTo>
                    <a:lnTo>
                      <a:pt x="0" y="1003"/>
                    </a:lnTo>
                    <a:lnTo>
                      <a:pt x="689" y="1143"/>
                    </a:lnTo>
                    <a:lnTo>
                      <a:pt x="690" y="0"/>
                    </a:lnTo>
                    <a:close/>
                  </a:path>
                </a:pathLst>
              </a:custGeom>
              <a:solidFill>
                <a:sysClr val="window" lastClr="FFFFFF">
                  <a:lumMod val="85000"/>
                </a:sysClr>
              </a:solidFill>
              <a:ln w="9525" cap="flat" cmpd="sng">
                <a:solidFill>
                  <a:srgbClr val="5B9BD5"/>
                </a:solidFill>
                <a:prstDash val="solid"/>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defRPr/>
                </a:pPr>
                <a:endParaRPr lang="en-US" sz="1200" kern="0" dirty="0">
                  <a:ln>
                    <a:solidFill>
                      <a:srgbClr val="FFFFFF">
                        <a:alpha val="0"/>
                      </a:srgbClr>
                    </a:solidFill>
                  </a:ln>
                </a:endParaRPr>
              </a:p>
            </p:txBody>
          </p:sp>
          <p:sp>
            <p:nvSpPr>
              <p:cNvPr id="36" name="Oval 25"/>
              <p:cNvSpPr>
                <a:spLocks noChangeAspect="1" noChangeArrowheads="1"/>
              </p:cNvSpPr>
              <p:nvPr/>
            </p:nvSpPr>
            <p:spPr bwMode="auto">
              <a:xfrm>
                <a:off x="2201709" y="4985896"/>
                <a:ext cx="91441" cy="91439"/>
              </a:xfrm>
              <a:prstGeom prst="ellipse">
                <a:avLst/>
              </a:prstGeom>
              <a:solidFill>
                <a:srgbClr val="44546A"/>
              </a:solidFill>
              <a:ln w="9525">
                <a:solidFill>
                  <a:srgbClr val="5B9BD5"/>
                </a:solid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defRPr/>
                </a:pPr>
                <a:endParaRPr lang="en-US" sz="1200" kern="0" dirty="0">
                  <a:ln>
                    <a:solidFill>
                      <a:srgbClr val="FFFFFF">
                        <a:alpha val="0"/>
                      </a:srgbClr>
                    </a:solidFill>
                  </a:ln>
                </a:endParaRPr>
              </a:p>
            </p:txBody>
          </p:sp>
          <p:sp>
            <p:nvSpPr>
              <p:cNvPr id="37" name="Oval 26"/>
              <p:cNvSpPr>
                <a:spLocks noChangeAspect="1" noChangeArrowheads="1"/>
              </p:cNvSpPr>
              <p:nvPr/>
            </p:nvSpPr>
            <p:spPr bwMode="auto">
              <a:xfrm flipH="1">
                <a:off x="2351276" y="4985914"/>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defRPr/>
                </a:pPr>
                <a:endParaRPr lang="en-US" sz="1200" kern="0" dirty="0">
                  <a:ln>
                    <a:solidFill>
                      <a:srgbClr val="FFFFFF">
                        <a:alpha val="0"/>
                      </a:srgbClr>
                    </a:solidFill>
                  </a:ln>
                </a:endParaRPr>
              </a:p>
            </p:txBody>
          </p:sp>
          <p:sp>
            <p:nvSpPr>
              <p:cNvPr id="38" name="Oval 27"/>
              <p:cNvSpPr>
                <a:spLocks noChangeAspect="1" noChangeArrowheads="1"/>
              </p:cNvSpPr>
              <p:nvPr/>
            </p:nvSpPr>
            <p:spPr bwMode="auto">
              <a:xfrm>
                <a:off x="2201709" y="5317092"/>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defRPr/>
                </a:pPr>
                <a:endParaRPr lang="en-US" sz="1200" kern="0" dirty="0">
                  <a:ln>
                    <a:solidFill>
                      <a:srgbClr val="FFFFFF">
                        <a:alpha val="0"/>
                      </a:srgbClr>
                    </a:solidFill>
                  </a:ln>
                </a:endParaRPr>
              </a:p>
            </p:txBody>
          </p:sp>
          <p:sp>
            <p:nvSpPr>
              <p:cNvPr id="39" name="Oval 28"/>
              <p:cNvSpPr>
                <a:spLocks noChangeAspect="1" noChangeArrowheads="1"/>
              </p:cNvSpPr>
              <p:nvPr/>
            </p:nvSpPr>
            <p:spPr bwMode="auto">
              <a:xfrm flipH="1">
                <a:off x="2351276" y="5317110"/>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defRPr/>
                </a:pPr>
                <a:endParaRPr lang="en-US" sz="1200" kern="0" dirty="0">
                  <a:ln>
                    <a:solidFill>
                      <a:srgbClr val="FFFFFF">
                        <a:alpha val="0"/>
                      </a:srgbClr>
                    </a:solidFill>
                  </a:ln>
                </a:endParaRPr>
              </a:p>
            </p:txBody>
          </p:sp>
          <p:sp>
            <p:nvSpPr>
              <p:cNvPr id="40" name="Oval 29"/>
              <p:cNvSpPr>
                <a:spLocks noChangeAspect="1" noChangeArrowheads="1"/>
              </p:cNvSpPr>
              <p:nvPr/>
            </p:nvSpPr>
            <p:spPr bwMode="auto">
              <a:xfrm flipH="1">
                <a:off x="2477440" y="5293282"/>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defRPr/>
                </a:pPr>
                <a:endParaRPr lang="en-US" sz="1200" kern="0" dirty="0">
                  <a:ln>
                    <a:solidFill>
                      <a:srgbClr val="FFFFFF">
                        <a:alpha val="0"/>
                      </a:srgbClr>
                    </a:solidFill>
                  </a:ln>
                </a:endParaRPr>
              </a:p>
            </p:txBody>
          </p:sp>
          <p:sp>
            <p:nvSpPr>
              <p:cNvPr id="41" name="Oval 30"/>
              <p:cNvSpPr>
                <a:spLocks noChangeAspect="1" noChangeArrowheads="1"/>
              </p:cNvSpPr>
              <p:nvPr/>
            </p:nvSpPr>
            <p:spPr bwMode="auto">
              <a:xfrm>
                <a:off x="2077441" y="5293282"/>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defRPr/>
                </a:pPr>
                <a:endParaRPr lang="en-US" sz="1200" kern="0" dirty="0">
                  <a:ln>
                    <a:solidFill>
                      <a:srgbClr val="FFFFFF">
                        <a:alpha val="0"/>
                      </a:srgbClr>
                    </a:solidFill>
                  </a:ln>
                </a:endParaRPr>
              </a:p>
            </p:txBody>
          </p:sp>
          <p:sp>
            <p:nvSpPr>
              <p:cNvPr id="42" name="Oval 31"/>
              <p:cNvSpPr>
                <a:spLocks noChangeAspect="1" noChangeArrowheads="1"/>
              </p:cNvSpPr>
              <p:nvPr/>
            </p:nvSpPr>
            <p:spPr bwMode="auto">
              <a:xfrm flipH="1">
                <a:off x="2603604" y="5277799"/>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defRPr/>
                </a:pPr>
                <a:endParaRPr lang="en-US" sz="1200" kern="0" dirty="0">
                  <a:ln>
                    <a:solidFill>
                      <a:srgbClr val="FFFFFF">
                        <a:alpha val="0"/>
                      </a:srgbClr>
                    </a:solidFill>
                  </a:ln>
                </a:endParaRPr>
              </a:p>
            </p:txBody>
          </p:sp>
          <p:sp>
            <p:nvSpPr>
              <p:cNvPr id="43" name="Oval 32"/>
              <p:cNvSpPr>
                <a:spLocks noChangeAspect="1" noChangeArrowheads="1"/>
              </p:cNvSpPr>
              <p:nvPr/>
            </p:nvSpPr>
            <p:spPr bwMode="auto">
              <a:xfrm flipH="1">
                <a:off x="1953173" y="5277799"/>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defRPr/>
                </a:pPr>
                <a:endParaRPr lang="en-US" sz="1200" kern="0" dirty="0">
                  <a:ln>
                    <a:solidFill>
                      <a:srgbClr val="FFFFFF">
                        <a:alpha val="0"/>
                      </a:srgbClr>
                    </a:solidFill>
                  </a:ln>
                </a:endParaRPr>
              </a:p>
            </p:txBody>
          </p:sp>
          <p:sp>
            <p:nvSpPr>
              <p:cNvPr id="44" name="Arc 33"/>
              <p:cNvSpPr/>
              <p:nvPr/>
            </p:nvSpPr>
            <p:spPr>
              <a:xfrm rot="5012506">
                <a:off x="2200463" y="5152334"/>
                <a:ext cx="197274" cy="174698"/>
              </a:xfrm>
              <a:prstGeom prst="arc">
                <a:avLst>
                  <a:gd name="adj1" fmla="val 16200000"/>
                  <a:gd name="adj2" fmla="val 814800"/>
                </a:avLst>
              </a:prstGeom>
              <a:noFill/>
              <a:ln w="9525" cap="flat" cmpd="sng" algn="ctr">
                <a:solidFill>
                  <a:srgbClr val="5B9BD5"/>
                </a:solidFill>
                <a:prstDash val="solid"/>
              </a:ln>
              <a:effectLst/>
            </p:spPr>
            <p:txBody>
              <a:bodyPr rtlCol="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defRPr/>
                </a:pPr>
                <a:endParaRPr lang="en-US" sz="1200" dirty="0">
                  <a:ln>
                    <a:solidFill>
                      <a:srgbClr val="FFFFFF">
                        <a:alpha val="0"/>
                      </a:srgbClr>
                    </a:solidFill>
                  </a:ln>
                </a:endParaRPr>
              </a:p>
            </p:txBody>
          </p:sp>
          <p:sp>
            <p:nvSpPr>
              <p:cNvPr id="45" name="Arc 34"/>
              <p:cNvSpPr/>
              <p:nvPr/>
            </p:nvSpPr>
            <p:spPr>
              <a:xfrm rot="16587494" flipH="1">
                <a:off x="2252986" y="5152334"/>
                <a:ext cx="197274" cy="174698"/>
              </a:xfrm>
              <a:prstGeom prst="arc">
                <a:avLst>
                  <a:gd name="adj1" fmla="val 16200000"/>
                  <a:gd name="adj2" fmla="val 814800"/>
                </a:avLst>
              </a:prstGeom>
              <a:noFill/>
              <a:ln w="9525" cap="flat" cmpd="sng" algn="ctr">
                <a:solidFill>
                  <a:srgbClr val="5B9BD5"/>
                </a:solidFill>
                <a:prstDash val="solid"/>
              </a:ln>
              <a:effectLst/>
            </p:spPr>
            <p:txBody>
              <a:bodyPr rtlCol="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defRPr/>
                </a:pPr>
                <a:endParaRPr lang="en-US" sz="1200" dirty="0">
                  <a:ln>
                    <a:solidFill>
                      <a:srgbClr val="FFFFFF">
                        <a:alpha val="0"/>
                      </a:srgbClr>
                    </a:solidFill>
                  </a:ln>
                </a:endParaRPr>
              </a:p>
            </p:txBody>
          </p:sp>
          <p:sp>
            <p:nvSpPr>
              <p:cNvPr id="46" name="Arc 35"/>
              <p:cNvSpPr/>
              <p:nvPr/>
            </p:nvSpPr>
            <p:spPr>
              <a:xfrm rot="7395384">
                <a:off x="2218960" y="4926421"/>
                <a:ext cx="150756" cy="174698"/>
              </a:xfrm>
              <a:prstGeom prst="arc">
                <a:avLst>
                  <a:gd name="adj1" fmla="val 16200000"/>
                  <a:gd name="adj2" fmla="val 21459126"/>
                </a:avLst>
              </a:prstGeom>
              <a:noFill/>
              <a:ln w="9525" cap="flat" cmpd="sng" algn="ctr">
                <a:solidFill>
                  <a:srgbClr val="5B9BD5"/>
                </a:solidFill>
                <a:prstDash val="solid"/>
              </a:ln>
              <a:effectLst/>
            </p:spPr>
            <p:txBody>
              <a:bodyPr rtlCol="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defRPr/>
                </a:pPr>
                <a:endParaRPr lang="en-US" sz="1200" dirty="0">
                  <a:ln>
                    <a:solidFill>
                      <a:srgbClr val="FFFFFF">
                        <a:alpha val="0"/>
                      </a:srgbClr>
                    </a:solidFill>
                  </a:ln>
                </a:endParaRPr>
              </a:p>
            </p:txBody>
          </p:sp>
          <p:cxnSp>
            <p:nvCxnSpPr>
              <p:cNvPr id="47" name="Straight Connector 36"/>
              <p:cNvCxnSpPr>
                <a:stCxn id="36" idx="4"/>
                <a:endCxn id="38" idx="0"/>
              </p:cNvCxnSpPr>
              <p:nvPr/>
            </p:nvCxnSpPr>
            <p:spPr>
              <a:xfrm>
                <a:off x="2247429" y="5077336"/>
                <a:ext cx="0" cy="239756"/>
              </a:xfrm>
              <a:prstGeom prst="line">
                <a:avLst/>
              </a:prstGeom>
              <a:noFill/>
              <a:ln w="9525" cap="flat" cmpd="sng" algn="ctr">
                <a:solidFill>
                  <a:srgbClr val="5B9BD5"/>
                </a:solidFill>
                <a:prstDash val="solid"/>
              </a:ln>
              <a:effectLst/>
            </p:spPr>
          </p:cxnSp>
          <p:sp>
            <p:nvSpPr>
              <p:cNvPr id="48" name="Oval 37"/>
              <p:cNvSpPr>
                <a:spLocks noChangeAspect="1" noChangeArrowheads="1"/>
              </p:cNvSpPr>
              <p:nvPr/>
            </p:nvSpPr>
            <p:spPr bwMode="auto">
              <a:xfrm>
                <a:off x="2201709" y="5139927"/>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defRPr/>
                </a:pPr>
                <a:endParaRPr lang="en-US" sz="1200" kern="0" dirty="0">
                  <a:ln>
                    <a:solidFill>
                      <a:srgbClr val="FFFFFF">
                        <a:alpha val="0"/>
                      </a:srgbClr>
                    </a:solidFill>
                  </a:ln>
                </a:endParaRPr>
              </a:p>
            </p:txBody>
          </p:sp>
          <p:cxnSp>
            <p:nvCxnSpPr>
              <p:cNvPr id="49" name="Straight Connector 38"/>
              <p:cNvCxnSpPr>
                <a:stCxn id="37" idx="4"/>
                <a:endCxn id="39" idx="0"/>
              </p:cNvCxnSpPr>
              <p:nvPr/>
            </p:nvCxnSpPr>
            <p:spPr>
              <a:xfrm>
                <a:off x="2396996" y="5077354"/>
                <a:ext cx="0" cy="239756"/>
              </a:xfrm>
              <a:prstGeom prst="line">
                <a:avLst/>
              </a:prstGeom>
              <a:noFill/>
              <a:ln w="9525" cap="flat" cmpd="sng" algn="ctr">
                <a:solidFill>
                  <a:srgbClr val="5B9BD5"/>
                </a:solidFill>
                <a:prstDash val="solid"/>
              </a:ln>
              <a:effectLst/>
            </p:spPr>
          </p:cxnSp>
          <p:sp>
            <p:nvSpPr>
              <p:cNvPr id="50" name="Oval 39"/>
              <p:cNvSpPr>
                <a:spLocks noChangeAspect="1" noChangeArrowheads="1"/>
              </p:cNvSpPr>
              <p:nvPr/>
            </p:nvSpPr>
            <p:spPr bwMode="auto">
              <a:xfrm flipH="1">
                <a:off x="2351275" y="5139945"/>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defRPr/>
                </a:pPr>
                <a:endParaRPr lang="en-US" sz="1200" kern="0" dirty="0">
                  <a:ln>
                    <a:solidFill>
                      <a:srgbClr val="FFFFFF">
                        <a:alpha val="0"/>
                      </a:srgbClr>
                    </a:solidFill>
                  </a:ln>
                </a:endParaRPr>
              </a:p>
            </p:txBody>
          </p:sp>
          <p:cxnSp>
            <p:nvCxnSpPr>
              <p:cNvPr id="51" name="Straight Connector 40"/>
              <p:cNvCxnSpPr>
                <a:stCxn id="37" idx="3"/>
                <a:endCxn id="42" idx="7"/>
              </p:cNvCxnSpPr>
              <p:nvPr/>
            </p:nvCxnSpPr>
            <p:spPr>
              <a:xfrm>
                <a:off x="2429325" y="5063963"/>
                <a:ext cx="187670" cy="227227"/>
              </a:xfrm>
              <a:prstGeom prst="line">
                <a:avLst/>
              </a:prstGeom>
              <a:noFill/>
              <a:ln w="9525" cap="flat" cmpd="sng" algn="ctr">
                <a:solidFill>
                  <a:srgbClr val="5B9BD5"/>
                </a:solidFill>
                <a:prstDash val="solid"/>
              </a:ln>
              <a:effectLst/>
            </p:spPr>
          </p:cxnSp>
          <p:sp>
            <p:nvSpPr>
              <p:cNvPr id="52" name="Oval 41"/>
              <p:cNvSpPr>
                <a:spLocks noChangeAspect="1" noChangeArrowheads="1"/>
              </p:cNvSpPr>
              <p:nvPr/>
            </p:nvSpPr>
            <p:spPr bwMode="auto">
              <a:xfrm flipH="1">
                <a:off x="2477440" y="5131857"/>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defRPr/>
                </a:pPr>
                <a:endParaRPr lang="en-US" sz="1200" kern="0" dirty="0">
                  <a:ln>
                    <a:solidFill>
                      <a:srgbClr val="FFFFFF">
                        <a:alpha val="0"/>
                      </a:srgbClr>
                    </a:solidFill>
                  </a:ln>
                </a:endParaRPr>
              </a:p>
            </p:txBody>
          </p:sp>
          <p:cxnSp>
            <p:nvCxnSpPr>
              <p:cNvPr id="53" name="Straight Connector 42"/>
              <p:cNvCxnSpPr>
                <a:stCxn id="36" idx="3"/>
                <a:endCxn id="43" idx="1"/>
              </p:cNvCxnSpPr>
              <p:nvPr/>
            </p:nvCxnSpPr>
            <p:spPr>
              <a:xfrm flipH="1">
                <a:off x="2031222" y="5063945"/>
                <a:ext cx="183878" cy="227245"/>
              </a:xfrm>
              <a:prstGeom prst="line">
                <a:avLst/>
              </a:prstGeom>
              <a:noFill/>
              <a:ln w="9525" cap="flat" cmpd="sng" algn="ctr">
                <a:solidFill>
                  <a:srgbClr val="5B9BD5"/>
                </a:solidFill>
                <a:prstDash val="solid"/>
              </a:ln>
              <a:effectLst/>
            </p:spPr>
          </p:cxnSp>
          <p:sp>
            <p:nvSpPr>
              <p:cNvPr id="54" name="Oval 43"/>
              <p:cNvSpPr>
                <a:spLocks noChangeAspect="1" noChangeArrowheads="1"/>
              </p:cNvSpPr>
              <p:nvPr/>
            </p:nvSpPr>
            <p:spPr bwMode="auto">
              <a:xfrm>
                <a:off x="2082174" y="5131848"/>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defRPr/>
                </a:pPr>
                <a:endParaRPr lang="en-US" sz="1200" kern="0" dirty="0">
                  <a:ln>
                    <a:solidFill>
                      <a:srgbClr val="FFFFFF">
                        <a:alpha val="0"/>
                      </a:srgbClr>
                    </a:solidFill>
                  </a:ln>
                </a:endParaRPr>
              </a:p>
            </p:txBody>
          </p:sp>
          <p:cxnSp>
            <p:nvCxnSpPr>
              <p:cNvPr id="55" name="Straight Connector 44"/>
              <p:cNvCxnSpPr>
                <a:stCxn id="48" idx="3"/>
                <a:endCxn id="41" idx="7"/>
              </p:cNvCxnSpPr>
              <p:nvPr/>
            </p:nvCxnSpPr>
            <p:spPr>
              <a:xfrm flipH="1">
                <a:off x="2155490" y="5217976"/>
                <a:ext cx="59610" cy="88697"/>
              </a:xfrm>
              <a:prstGeom prst="line">
                <a:avLst/>
              </a:prstGeom>
              <a:noFill/>
              <a:ln w="9525" cap="flat" cmpd="sng" algn="ctr">
                <a:solidFill>
                  <a:srgbClr val="5B9BD5"/>
                </a:solidFill>
                <a:prstDash val="solid"/>
              </a:ln>
              <a:effectLst/>
            </p:spPr>
          </p:cxnSp>
          <p:cxnSp>
            <p:nvCxnSpPr>
              <p:cNvPr id="56" name="Straight Connector 45"/>
              <p:cNvCxnSpPr>
                <a:stCxn id="50" idx="3"/>
                <a:endCxn id="40" idx="7"/>
              </p:cNvCxnSpPr>
              <p:nvPr/>
            </p:nvCxnSpPr>
            <p:spPr>
              <a:xfrm>
                <a:off x="2429325" y="5217994"/>
                <a:ext cx="61506" cy="88679"/>
              </a:xfrm>
              <a:prstGeom prst="line">
                <a:avLst/>
              </a:prstGeom>
              <a:noFill/>
              <a:ln w="9525" cap="flat" cmpd="sng" algn="ctr">
                <a:solidFill>
                  <a:srgbClr val="5B9BD5"/>
                </a:solidFill>
                <a:prstDash val="solid"/>
              </a:ln>
              <a:effectLst/>
            </p:spPr>
          </p:cxnSp>
        </p:grpSp>
        <p:sp>
          <p:nvSpPr>
            <p:cNvPr id="33" name="&quot;AD DS&quot;"/>
            <p:cNvSpPr txBox="1"/>
            <p:nvPr/>
          </p:nvSpPr>
          <p:spPr>
            <a:xfrm>
              <a:off x="5621324" y="1408721"/>
              <a:ext cx="376184" cy="133769"/>
            </a:xfrm>
            <a:prstGeom prst="rect">
              <a:avLst/>
            </a:prstGeom>
            <a:noFill/>
          </p:spPr>
          <p:txBody>
            <a:bodyPr wrap="none" lIns="0" tIns="0" rIns="0" bIns="0"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CA" sz="1200" b="0" dirty="0">
                  <a:latin typeface="Segoe UI" panose="020B0502040204020203" pitchFamily="34" charset="0"/>
                  <a:ea typeface="Segoe UI" panose="020B0502040204020203" pitchFamily="34" charset="0"/>
                  <a:cs typeface="Segoe UI" panose="020B0502040204020203" pitchFamily="34" charset="0"/>
                </a:rPr>
                <a:t>AD DS</a:t>
              </a:r>
            </a:p>
          </p:txBody>
        </p:sp>
      </p:grpSp>
      <p:sp>
        <p:nvSpPr>
          <p:cNvPr id="57" name="&quot;File management techniques"/>
          <p:cNvSpPr txBox="1"/>
          <p:nvPr/>
        </p:nvSpPr>
        <p:spPr>
          <a:xfrm>
            <a:off x="3737171" y="4431401"/>
            <a:ext cx="1901629" cy="1200329"/>
          </a:xfrm>
          <a:prstGeom prst="rect">
            <a:avLst/>
          </a:prstGeom>
          <a:ln w="9525">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lgn="l" rtl="0" fontAlgn="base">
              <a:spcBef>
                <a:spcPct val="0"/>
              </a:spcBef>
              <a:spcAft>
                <a:spcPct val="0"/>
              </a:spcAft>
              <a:defRPr b="1" kern="1200">
                <a:solidFill>
                  <a:schemeClr val="dk1"/>
                </a:solidFill>
                <a:latin typeface="+mn-lt"/>
                <a:ea typeface="+mn-ea"/>
                <a:cs typeface="+mn-cs"/>
              </a:defRPr>
            </a:lvl1pPr>
            <a:lvl2pPr marL="457200" algn="l" rtl="0" fontAlgn="base">
              <a:spcBef>
                <a:spcPct val="0"/>
              </a:spcBef>
              <a:spcAft>
                <a:spcPct val="0"/>
              </a:spcAft>
              <a:defRPr b="1" kern="1200">
                <a:solidFill>
                  <a:schemeClr val="dk1"/>
                </a:solidFill>
                <a:latin typeface="+mn-lt"/>
                <a:ea typeface="+mn-ea"/>
                <a:cs typeface="+mn-cs"/>
              </a:defRPr>
            </a:lvl2pPr>
            <a:lvl3pPr marL="914400" algn="l" rtl="0" fontAlgn="base">
              <a:spcBef>
                <a:spcPct val="0"/>
              </a:spcBef>
              <a:spcAft>
                <a:spcPct val="0"/>
              </a:spcAft>
              <a:defRPr b="1" kern="1200">
                <a:solidFill>
                  <a:schemeClr val="dk1"/>
                </a:solidFill>
                <a:latin typeface="+mn-lt"/>
                <a:ea typeface="+mn-ea"/>
                <a:cs typeface="+mn-cs"/>
              </a:defRPr>
            </a:lvl3pPr>
            <a:lvl4pPr marL="1371600" algn="l" rtl="0" fontAlgn="base">
              <a:spcBef>
                <a:spcPct val="0"/>
              </a:spcBef>
              <a:spcAft>
                <a:spcPct val="0"/>
              </a:spcAft>
              <a:defRPr b="1" kern="1200">
                <a:solidFill>
                  <a:schemeClr val="dk1"/>
                </a:solidFill>
                <a:latin typeface="+mn-lt"/>
                <a:ea typeface="+mn-ea"/>
                <a:cs typeface="+mn-cs"/>
              </a:defRPr>
            </a:lvl4pPr>
            <a:lvl5pPr marL="1828800" algn="l" rtl="0" fontAlgn="base">
              <a:spcBef>
                <a:spcPct val="0"/>
              </a:spcBef>
              <a:spcAft>
                <a:spcPct val="0"/>
              </a:spcAft>
              <a:defRPr b="1" kern="1200">
                <a:solidFill>
                  <a:schemeClr val="dk1"/>
                </a:solidFill>
                <a:latin typeface="+mn-lt"/>
                <a:ea typeface="+mn-ea"/>
                <a:cs typeface="+mn-cs"/>
              </a:defRPr>
            </a:lvl5pPr>
            <a:lvl6pPr marL="2286000" algn="l" defTabSz="914400" rtl="0" eaLnBrk="1" latinLnBrk="0" hangingPunct="1">
              <a:defRPr b="1" kern="1200">
                <a:solidFill>
                  <a:schemeClr val="dk1"/>
                </a:solidFill>
                <a:latin typeface="+mn-lt"/>
                <a:ea typeface="+mn-ea"/>
                <a:cs typeface="+mn-cs"/>
              </a:defRPr>
            </a:lvl6pPr>
            <a:lvl7pPr marL="2743200" algn="l" defTabSz="914400" rtl="0" eaLnBrk="1" latinLnBrk="0" hangingPunct="1">
              <a:defRPr b="1" kern="1200">
                <a:solidFill>
                  <a:schemeClr val="dk1"/>
                </a:solidFill>
                <a:latin typeface="+mn-lt"/>
                <a:ea typeface="+mn-ea"/>
                <a:cs typeface="+mn-cs"/>
              </a:defRPr>
            </a:lvl7pPr>
            <a:lvl8pPr marL="3200400" algn="l" defTabSz="914400" rtl="0" eaLnBrk="1" latinLnBrk="0" hangingPunct="1">
              <a:defRPr b="1" kern="1200">
                <a:solidFill>
                  <a:schemeClr val="dk1"/>
                </a:solidFill>
                <a:latin typeface="+mn-lt"/>
                <a:ea typeface="+mn-ea"/>
                <a:cs typeface="+mn-cs"/>
              </a:defRPr>
            </a:lvl8pPr>
            <a:lvl9pPr marL="3657600" algn="l" defTabSz="914400" rtl="0" eaLnBrk="1" latinLnBrk="0" hangingPunct="1">
              <a:defRPr b="1" kern="1200">
                <a:solidFill>
                  <a:schemeClr val="dk1"/>
                </a:solidFill>
                <a:latin typeface="+mn-lt"/>
                <a:ea typeface="+mn-ea"/>
                <a:cs typeface="+mn-cs"/>
              </a:defRPr>
            </a:lvl9pPr>
          </a:lstStyle>
          <a:p>
            <a:r>
              <a:rPr lang="ru-RU" sz="1200" b="0" dirty="0">
                <a:solidFill>
                  <a:schemeClr val="tx1"/>
                </a:solidFill>
                <a:latin typeface="Segoe UI" panose="020B0502040204020203" pitchFamily="34" charset="0"/>
                <a:ea typeface="Segoe UI" panose="020B0502040204020203" pitchFamily="34" charset="0"/>
                <a:cs typeface="Segoe UI" panose="020B0502040204020203" pitchFamily="34" charset="0"/>
              </a:rPr>
              <a:t>Методы управления файлами</a:t>
            </a:r>
            <a:r>
              <a:rPr lang="en-CA" sz="1200" b="0" dirty="0">
                <a:solidFill>
                  <a:schemeClr val="tx1"/>
                </a:solidFill>
                <a:latin typeface="Segoe UI" panose="020B0502040204020203" pitchFamily="34" charset="0"/>
                <a:ea typeface="Segoe UI" panose="020B0502040204020203" pitchFamily="34" charset="0"/>
                <a:cs typeface="Segoe UI" panose="020B0502040204020203" pitchFamily="34" charset="0"/>
              </a:rPr>
              <a:t>:</a:t>
            </a:r>
          </a:p>
          <a:p>
            <a:pPr marL="449263" lvl="1" indent="-342900">
              <a:buFont typeface="Arial" panose="020B0604020202020204" pitchFamily="34" charset="0"/>
              <a:buChar char="•"/>
            </a:pPr>
            <a:r>
              <a:rPr lang="ru-RU" sz="1200" b="0" dirty="0">
                <a:solidFill>
                  <a:schemeClr val="tx1"/>
                </a:solidFill>
                <a:latin typeface="Segoe UI" panose="020B0502040204020203" pitchFamily="34" charset="0"/>
                <a:ea typeface="Segoe UI" panose="020B0502040204020203" pitchFamily="34" charset="0"/>
                <a:cs typeface="Segoe UI" panose="020B0502040204020203" pitchFamily="34" charset="0"/>
              </a:rPr>
              <a:t>Квоты</a:t>
            </a:r>
            <a:r>
              <a:rPr lang="en-CA" sz="1200" b="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p>
          <a:p>
            <a:pPr marL="449263" lvl="1" indent="-342900">
              <a:buFont typeface="Arial" panose="020B0604020202020204" pitchFamily="34" charset="0"/>
              <a:buChar char="•"/>
            </a:pPr>
            <a:r>
              <a:rPr lang="en-CA" sz="1200" b="0" dirty="0">
                <a:solidFill>
                  <a:schemeClr val="tx1"/>
                </a:solidFill>
                <a:latin typeface="Segoe UI" panose="020B0502040204020203" pitchFamily="34" charset="0"/>
                <a:ea typeface="Segoe UI" panose="020B0502040204020203" pitchFamily="34" charset="0"/>
                <a:cs typeface="Segoe UI" panose="020B0502040204020203" pitchFamily="34" charset="0"/>
              </a:rPr>
              <a:t>File screens</a:t>
            </a:r>
          </a:p>
          <a:p>
            <a:pPr marL="449263" lvl="1" indent="-342900">
              <a:buFont typeface="Arial" panose="020B0604020202020204" pitchFamily="34" charset="0"/>
              <a:buChar char="•"/>
            </a:pPr>
            <a:r>
              <a:rPr lang="ru-RU" sz="1200" b="0" dirty="0">
                <a:solidFill>
                  <a:schemeClr val="tx1"/>
                </a:solidFill>
                <a:latin typeface="Segoe UI" panose="020B0502040204020203" pitchFamily="34" charset="0"/>
                <a:ea typeface="Segoe UI" panose="020B0502040204020203" pitchFamily="34" charset="0"/>
                <a:cs typeface="Segoe UI" panose="020B0502040204020203" pitchFamily="34" charset="0"/>
              </a:rPr>
              <a:t>Отчеты</a:t>
            </a:r>
            <a:endParaRPr lang="en-CA" sz="1200" b="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449263" lvl="1" indent="-342900">
              <a:buFont typeface="Arial" panose="020B0604020202020204" pitchFamily="34" charset="0"/>
              <a:buChar char="•"/>
            </a:pPr>
            <a:r>
              <a:rPr lang="ru-RU" sz="1200" b="0" dirty="0">
                <a:solidFill>
                  <a:schemeClr val="tx1"/>
                </a:solidFill>
                <a:latin typeface="Segoe UI" panose="020B0502040204020203" pitchFamily="34" charset="0"/>
                <a:ea typeface="Segoe UI" panose="020B0502040204020203" pitchFamily="34" charset="0"/>
                <a:cs typeface="Segoe UI" panose="020B0502040204020203" pitchFamily="34" charset="0"/>
              </a:rPr>
              <a:t>Классификация</a:t>
            </a:r>
          </a:p>
        </p:txBody>
      </p:sp>
      <p:sp>
        <p:nvSpPr>
          <p:cNvPr id="58" name="&quot;Polices to enforce encryption"/>
          <p:cNvSpPr txBox="1"/>
          <p:nvPr/>
        </p:nvSpPr>
        <p:spPr>
          <a:xfrm>
            <a:off x="1210792" y="4555871"/>
            <a:ext cx="1825316" cy="1365365"/>
          </a:xfrm>
          <a:prstGeom prst="rect">
            <a:avLst/>
          </a:prstGeom>
          <a:noFill/>
          <a:ln w="9525">
            <a:solidFill>
              <a:schemeClr val="tx2">
                <a:lumMod val="65000"/>
                <a:lumOff val="35000"/>
              </a:schemeClr>
            </a:solidFill>
          </a:ln>
        </p:spPr>
        <p:style>
          <a:lnRef idx="2">
            <a:schemeClr val="dk1"/>
          </a:lnRef>
          <a:fillRef idx="1">
            <a:schemeClr val="lt1"/>
          </a:fillRef>
          <a:effectRef idx="0">
            <a:schemeClr val="dk1"/>
          </a:effectRef>
          <a:fontRef idx="minor">
            <a:schemeClr val="dk1"/>
          </a:fontRef>
        </p:style>
        <p:txBody>
          <a:bodyPr wrap="square" lIns="36000" tIns="36000" rIns="36000" bIns="36000" rtlCol="0">
            <a:spAutoFit/>
          </a:bodyPr>
          <a:lstStyle>
            <a:defPPr>
              <a:defRPr lang="en-US"/>
            </a:defPPr>
            <a:lvl1pPr algn="l" rtl="0" fontAlgn="base">
              <a:spcBef>
                <a:spcPct val="0"/>
              </a:spcBef>
              <a:spcAft>
                <a:spcPct val="0"/>
              </a:spcAft>
              <a:defRPr b="1" kern="1200">
                <a:solidFill>
                  <a:schemeClr val="dk1"/>
                </a:solidFill>
                <a:latin typeface="+mn-lt"/>
                <a:ea typeface="+mn-ea"/>
                <a:cs typeface="+mn-cs"/>
              </a:defRPr>
            </a:lvl1pPr>
            <a:lvl2pPr marL="457200" algn="l" rtl="0" fontAlgn="base">
              <a:spcBef>
                <a:spcPct val="0"/>
              </a:spcBef>
              <a:spcAft>
                <a:spcPct val="0"/>
              </a:spcAft>
              <a:defRPr b="1" kern="1200">
                <a:solidFill>
                  <a:schemeClr val="dk1"/>
                </a:solidFill>
                <a:latin typeface="+mn-lt"/>
                <a:ea typeface="+mn-ea"/>
                <a:cs typeface="+mn-cs"/>
              </a:defRPr>
            </a:lvl2pPr>
            <a:lvl3pPr marL="914400" algn="l" rtl="0" fontAlgn="base">
              <a:spcBef>
                <a:spcPct val="0"/>
              </a:spcBef>
              <a:spcAft>
                <a:spcPct val="0"/>
              </a:spcAft>
              <a:defRPr b="1" kern="1200">
                <a:solidFill>
                  <a:schemeClr val="dk1"/>
                </a:solidFill>
                <a:latin typeface="+mn-lt"/>
                <a:ea typeface="+mn-ea"/>
                <a:cs typeface="+mn-cs"/>
              </a:defRPr>
            </a:lvl3pPr>
            <a:lvl4pPr marL="1371600" algn="l" rtl="0" fontAlgn="base">
              <a:spcBef>
                <a:spcPct val="0"/>
              </a:spcBef>
              <a:spcAft>
                <a:spcPct val="0"/>
              </a:spcAft>
              <a:defRPr b="1" kern="1200">
                <a:solidFill>
                  <a:schemeClr val="dk1"/>
                </a:solidFill>
                <a:latin typeface="+mn-lt"/>
                <a:ea typeface="+mn-ea"/>
                <a:cs typeface="+mn-cs"/>
              </a:defRPr>
            </a:lvl4pPr>
            <a:lvl5pPr marL="1828800" algn="l" rtl="0" fontAlgn="base">
              <a:spcBef>
                <a:spcPct val="0"/>
              </a:spcBef>
              <a:spcAft>
                <a:spcPct val="0"/>
              </a:spcAft>
              <a:defRPr b="1" kern="1200">
                <a:solidFill>
                  <a:schemeClr val="dk1"/>
                </a:solidFill>
                <a:latin typeface="+mn-lt"/>
                <a:ea typeface="+mn-ea"/>
                <a:cs typeface="+mn-cs"/>
              </a:defRPr>
            </a:lvl5pPr>
            <a:lvl6pPr marL="2286000" algn="l" defTabSz="914400" rtl="0" eaLnBrk="1" latinLnBrk="0" hangingPunct="1">
              <a:defRPr b="1" kern="1200">
                <a:solidFill>
                  <a:schemeClr val="dk1"/>
                </a:solidFill>
                <a:latin typeface="+mn-lt"/>
                <a:ea typeface="+mn-ea"/>
                <a:cs typeface="+mn-cs"/>
              </a:defRPr>
            </a:lvl6pPr>
            <a:lvl7pPr marL="2743200" algn="l" defTabSz="914400" rtl="0" eaLnBrk="1" latinLnBrk="0" hangingPunct="1">
              <a:defRPr b="1" kern="1200">
                <a:solidFill>
                  <a:schemeClr val="dk1"/>
                </a:solidFill>
                <a:latin typeface="+mn-lt"/>
                <a:ea typeface="+mn-ea"/>
                <a:cs typeface="+mn-cs"/>
              </a:defRPr>
            </a:lvl7pPr>
            <a:lvl8pPr marL="3200400" algn="l" defTabSz="914400" rtl="0" eaLnBrk="1" latinLnBrk="0" hangingPunct="1">
              <a:defRPr b="1" kern="1200">
                <a:solidFill>
                  <a:schemeClr val="dk1"/>
                </a:solidFill>
                <a:latin typeface="+mn-lt"/>
                <a:ea typeface="+mn-ea"/>
                <a:cs typeface="+mn-cs"/>
              </a:defRPr>
            </a:lvl8pPr>
            <a:lvl9pPr marL="3657600" algn="l" defTabSz="914400" rtl="0" eaLnBrk="1" latinLnBrk="0" hangingPunct="1">
              <a:defRPr b="1" kern="1200">
                <a:solidFill>
                  <a:schemeClr val="dk1"/>
                </a:solidFill>
                <a:latin typeface="+mn-lt"/>
                <a:ea typeface="+mn-ea"/>
                <a:cs typeface="+mn-cs"/>
              </a:defRPr>
            </a:lvl9pPr>
          </a:lstStyle>
          <a:p>
            <a:pPr defTabSz="768032"/>
            <a:r>
              <a:rPr lang="ru-RU" sz="1200" b="0" dirty="0">
                <a:latin typeface="Segoe UI" panose="020B0502040204020203" pitchFamily="34" charset="0"/>
                <a:ea typeface="Segoe UI" panose="020B0502040204020203" pitchFamily="34" charset="0"/>
                <a:cs typeface="Segoe UI" panose="020B0502040204020203" pitchFamily="34" charset="0"/>
              </a:rPr>
              <a:t>Политики безопасности для обеспечения шифрования, блокировки устройств и стирания корпоративных данных с устройств</a:t>
            </a:r>
            <a:endParaRPr lang="en-CA" sz="1200" b="0" dirty="0">
              <a:latin typeface="Segoe UI" panose="020B0502040204020203" pitchFamily="34" charset="0"/>
              <a:ea typeface="Segoe UI" panose="020B0502040204020203" pitchFamily="34" charset="0"/>
              <a:cs typeface="Segoe UI" panose="020B0502040204020203" pitchFamily="34" charset="0"/>
            </a:endParaRPr>
          </a:p>
        </p:txBody>
      </p:sp>
      <p:pic>
        <p:nvPicPr>
          <p:cNvPr id="59" name="document - tabl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8119" y="3366590"/>
            <a:ext cx="400222" cy="743802"/>
          </a:xfrm>
          <a:prstGeom prst="rect">
            <a:avLst/>
          </a:prstGeom>
        </p:spPr>
      </p:pic>
      <p:pic>
        <p:nvPicPr>
          <p:cNvPr id="60" name="document - policy"/>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8589" y="3449422"/>
            <a:ext cx="482660" cy="853008"/>
          </a:xfrm>
          <a:prstGeom prst="rect">
            <a:avLst/>
          </a:prstGeom>
        </p:spPr>
      </p:pic>
      <p:cxnSp>
        <p:nvCxnSpPr>
          <p:cNvPr id="61" name="Straight Connector 50"/>
          <p:cNvCxnSpPr/>
          <p:nvPr/>
        </p:nvCxnSpPr>
        <p:spPr bwMode="auto">
          <a:xfrm>
            <a:off x="3977038" y="4033153"/>
            <a:ext cx="90464" cy="405583"/>
          </a:xfrm>
          <a:prstGeom prst="line">
            <a:avLst/>
          </a:prstGeom>
          <a:gradFill rotWithShape="1">
            <a:gsLst>
              <a:gs pos="0">
                <a:srgbClr val="E4CD9A"/>
              </a:gs>
              <a:gs pos="100000">
                <a:srgbClr val="EEEFD7"/>
              </a:gs>
            </a:gsLst>
            <a:lin ang="2700000" scaled="1"/>
          </a:gradFill>
          <a:ln w="22225" cap="flat" cmpd="sng" algn="ctr">
            <a:solidFill>
              <a:schemeClr val="tx1"/>
            </a:solidFill>
            <a:prstDash val="solid"/>
            <a:round/>
            <a:headEnd type="none" w="med" len="med"/>
            <a:tailEnd type="none" w="med" len="med"/>
          </a:ln>
          <a:effectLst/>
        </p:spPr>
      </p:cxnSp>
      <p:sp>
        <p:nvSpPr>
          <p:cNvPr id="63" name="alt text here &quot;https://" descr="The diagram depicts the setup of Work Folders on https://Workfolders.Contoso.com.&#10;The server and Active Directory Domain Services are in the center of the corporate environment. &#10;There are user devices outside the corporate environment, on the left. These devices communicate with the Reverse Proxy router which in turn communicates with the server and the AD DS database.&#10;There are user devices inside the corporate environment, on the right, which communicate directly with the server and the AD DS database.&#10;There are two documents on the server.&#10;The first document represents security policies, which enforce encryption, lock devices, and wipe corporate data off of devices.&#10;The second document represents file management techniques such as quotas, file screens, reporting, and classification.&#10;"/>
          <p:cNvSpPr txBox="1"/>
          <p:nvPr/>
        </p:nvSpPr>
        <p:spPr>
          <a:xfrm>
            <a:off x="3375006" y="1481899"/>
            <a:ext cx="3114933" cy="182564"/>
          </a:xfrm>
          <a:prstGeom prst="rect">
            <a:avLst/>
          </a:prstGeom>
          <a:solidFill>
            <a:schemeClr val="bg1"/>
          </a:solidFill>
          <a:ln w="12700">
            <a:noFill/>
          </a:ln>
        </p:spPr>
        <p:txBody>
          <a:bodyPr wrap="square" lIns="72000" tIns="0" rIns="72000" bIns="0"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400" b="0" dirty="0">
                <a:latin typeface="Segoe UI" panose="020B0502040204020203" pitchFamily="34" charset="0"/>
                <a:ea typeface="Segoe UI" panose="020B0502040204020203" pitchFamily="34" charset="0"/>
                <a:cs typeface="Segoe UI" panose="020B0502040204020203" pitchFamily="34" charset="0"/>
              </a:rPr>
              <a:t>https://Workfolders.Contoso.com</a:t>
            </a:r>
          </a:p>
        </p:txBody>
      </p:sp>
      <p:sp>
        <p:nvSpPr>
          <p:cNvPr id="64" name="Content Placeholder 2"/>
          <p:cNvSpPr>
            <a:spLocks noGrp="1"/>
          </p:cNvSpPr>
          <p:nvPr/>
        </p:nvSpPr>
        <p:spPr bwMode="auto">
          <a:xfrm>
            <a:off x="6608735" y="1481899"/>
            <a:ext cx="5488922" cy="247328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1" indent="-277813">
              <a:spcBef>
                <a:spcPts val="400"/>
              </a:spcBef>
              <a:buSzPct val="100000"/>
              <a:buFont typeface="Wingdings" panose="05000000000000000000" pitchFamily="2" charset="2"/>
              <a:buChar char="q"/>
            </a:pPr>
            <a:r>
              <a:rPr lang="ru-RU" sz="1500" dirty="0">
                <a:latin typeface="Arial" panose="020B0604020202020204" pitchFamily="34" charset="0"/>
                <a:cs typeface="Arial" panose="020B0604020202020204" pitchFamily="34" charset="0"/>
              </a:rPr>
              <a:t>Работают на устройствах, подключенных к домену и устройствах, не присоединенных к домену</a:t>
            </a:r>
          </a:p>
          <a:p>
            <a:pPr lvl="1" indent="-277813">
              <a:spcBef>
                <a:spcPts val="400"/>
              </a:spcBef>
              <a:buSzPct val="100000"/>
              <a:buFont typeface="Wingdings" panose="05000000000000000000" pitchFamily="2" charset="2"/>
              <a:buChar char="q"/>
            </a:pPr>
            <a:r>
              <a:rPr lang="ru-RU" sz="1500" dirty="0">
                <a:latin typeface="Arial" panose="020B0604020202020204" pitchFamily="34" charset="0"/>
                <a:cs typeface="Arial" panose="020B0604020202020204" pitchFamily="34" charset="0"/>
              </a:rPr>
              <a:t>Предоставляют единую точку доступа к рабочим файлам</a:t>
            </a:r>
          </a:p>
          <a:p>
            <a:pPr lvl="1" indent="-277813">
              <a:spcBef>
                <a:spcPts val="400"/>
              </a:spcBef>
              <a:buSzPct val="100000"/>
              <a:buFont typeface="Wingdings" panose="05000000000000000000" pitchFamily="2" charset="2"/>
              <a:buChar char="q"/>
            </a:pPr>
            <a:r>
              <a:rPr lang="ru-RU" sz="1500" dirty="0">
                <a:latin typeface="Arial" panose="020B0604020202020204" pitchFamily="34" charset="0"/>
                <a:cs typeface="Arial" panose="020B0604020202020204" pitchFamily="34" charset="0"/>
              </a:rPr>
              <a:t>Обеспечивают автономный доступ к рабочим файлам</a:t>
            </a:r>
          </a:p>
          <a:p>
            <a:pPr lvl="1" indent="-277813">
              <a:spcBef>
                <a:spcPts val="400"/>
              </a:spcBef>
              <a:buSzPct val="100000"/>
              <a:buFont typeface="Wingdings" panose="05000000000000000000" pitchFamily="2" charset="2"/>
              <a:buChar char="q"/>
            </a:pPr>
            <a:r>
              <a:rPr lang="ru-RU" sz="1500" dirty="0">
                <a:latin typeface="Arial" panose="020B0604020202020204" pitchFamily="34" charset="0"/>
                <a:cs typeface="Arial" panose="020B0604020202020204" pitchFamily="34" charset="0"/>
              </a:rPr>
              <a:t>Синхронизируют файлы для пользователей</a:t>
            </a:r>
          </a:p>
          <a:p>
            <a:pPr lvl="1" indent="-277813">
              <a:spcBef>
                <a:spcPts val="400"/>
              </a:spcBef>
              <a:buSzPct val="100000"/>
              <a:buFont typeface="Wingdings" panose="05000000000000000000" pitchFamily="2" charset="2"/>
              <a:buChar char="q"/>
            </a:pPr>
            <a:r>
              <a:rPr lang="ru-RU" sz="1500" dirty="0">
                <a:latin typeface="Arial" panose="020B0604020202020204" pitchFamily="34" charset="0"/>
                <a:cs typeface="Arial" panose="020B0604020202020204" pitchFamily="34" charset="0"/>
              </a:rPr>
              <a:t>Включают шифрование данных</a:t>
            </a:r>
          </a:p>
          <a:p>
            <a:pPr lvl="1" indent="-277813">
              <a:spcBef>
                <a:spcPts val="400"/>
              </a:spcBef>
              <a:buSzPct val="100000"/>
              <a:buFont typeface="Wingdings" panose="05000000000000000000" pitchFamily="2" charset="2"/>
              <a:buChar char="q"/>
            </a:pPr>
            <a:r>
              <a:rPr lang="ru-RU" sz="1500" dirty="0">
                <a:latin typeface="Arial" panose="020B0604020202020204" pitchFamily="34" charset="0"/>
                <a:cs typeface="Arial" panose="020B0604020202020204" pitchFamily="34" charset="0"/>
              </a:rPr>
              <a:t>Работает с существующими технологиями управления данными</a:t>
            </a:r>
            <a:endParaRPr lang="en-US" sz="1500" dirty="0">
              <a:latin typeface="Arial" panose="020B0604020202020204" pitchFamily="34" charset="0"/>
              <a:cs typeface="Arial" panose="020B0604020202020204" pitchFamily="34" charset="0"/>
            </a:endParaRPr>
          </a:p>
        </p:txBody>
      </p:sp>
      <p:sp>
        <p:nvSpPr>
          <p:cNvPr id="3" name="Прямоугольник 2"/>
          <p:cNvSpPr/>
          <p:nvPr/>
        </p:nvSpPr>
        <p:spPr>
          <a:xfrm>
            <a:off x="5638800" y="4379189"/>
            <a:ext cx="5715911" cy="1682512"/>
          </a:xfrm>
          <a:prstGeom prst="rect">
            <a:avLst/>
          </a:prstGeom>
        </p:spPr>
        <p:txBody>
          <a:bodyPr wrap="square">
            <a:spAutoFit/>
          </a:bodyPr>
          <a:lstStyle/>
          <a:p>
            <a:pPr marL="574675" lvl="1" indent="-285750">
              <a:spcBef>
                <a:spcPts val="400"/>
              </a:spcBef>
              <a:buClr>
                <a:schemeClr val="accent1">
                  <a:lumMod val="75000"/>
                </a:schemeClr>
              </a:buClr>
              <a:buFont typeface="Wingdings" panose="05000000000000000000" pitchFamily="2" charset="2"/>
              <a:buChar char="q"/>
            </a:pPr>
            <a:endParaRPr lang="en-US" sz="1500" dirty="0">
              <a:latin typeface="Arial" panose="020B0604020202020204" pitchFamily="34" charset="0"/>
              <a:cs typeface="Arial" panose="020B0604020202020204" pitchFamily="34" charset="0"/>
            </a:endParaRPr>
          </a:p>
          <a:p>
            <a:pPr marL="742950" lvl="1" indent="-285750">
              <a:spcBef>
                <a:spcPts val="400"/>
              </a:spcBef>
              <a:buClr>
                <a:schemeClr val="accent1">
                  <a:lumMod val="75000"/>
                </a:schemeClr>
              </a:buClr>
              <a:buFont typeface="Wingdings" panose="05000000000000000000" pitchFamily="2" charset="2"/>
              <a:buChar char="q"/>
            </a:pPr>
            <a:r>
              <a:rPr lang="ru-RU" sz="1500" dirty="0">
                <a:latin typeface="Arial" panose="020B0604020202020204" pitchFamily="34" charset="0"/>
                <a:cs typeface="Arial" panose="020B0604020202020204" pitchFamily="34" charset="0"/>
              </a:rPr>
              <a:t>Работают только на </a:t>
            </a:r>
            <a:r>
              <a:rPr lang="ru-RU" sz="1500" dirty="0" err="1">
                <a:latin typeface="Arial" panose="020B0604020202020204" pitchFamily="34" charset="0"/>
                <a:cs typeface="Arial" panose="020B0604020202020204" pitchFamily="34" charset="0"/>
              </a:rPr>
              <a:t>Windows</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Server</a:t>
            </a:r>
            <a:r>
              <a:rPr lang="ru-RU" sz="1500" dirty="0">
                <a:latin typeface="Arial" panose="020B0604020202020204" pitchFamily="34" charset="0"/>
                <a:cs typeface="Arial" panose="020B0604020202020204" pitchFamily="34" charset="0"/>
              </a:rPr>
              <a:t> 2012 R2 и </a:t>
            </a:r>
            <a:r>
              <a:rPr lang="ru-RU" sz="1500" dirty="0" err="1">
                <a:latin typeface="Arial" panose="020B0604020202020204" pitchFamily="34" charset="0"/>
                <a:cs typeface="Arial" panose="020B0604020202020204" pitchFamily="34" charset="0"/>
              </a:rPr>
              <a:t>Windows</a:t>
            </a:r>
            <a:r>
              <a:rPr lang="ru-RU" sz="1500" dirty="0">
                <a:latin typeface="Arial" panose="020B0604020202020204" pitchFamily="34" charset="0"/>
                <a:cs typeface="Arial" panose="020B0604020202020204" pitchFamily="34" charset="0"/>
              </a:rPr>
              <a:t> 8.1</a:t>
            </a:r>
          </a:p>
          <a:p>
            <a:pPr marL="742950" lvl="1" indent="-285750">
              <a:spcBef>
                <a:spcPts val="400"/>
              </a:spcBef>
              <a:buClr>
                <a:schemeClr val="accent1">
                  <a:lumMod val="75000"/>
                </a:schemeClr>
              </a:buClr>
              <a:buFont typeface="Wingdings" panose="05000000000000000000" pitchFamily="2" charset="2"/>
              <a:buChar char="q"/>
            </a:pPr>
            <a:r>
              <a:rPr lang="ru-RU" sz="1500" dirty="0">
                <a:latin typeface="Arial" panose="020B0604020202020204" pitchFamily="34" charset="0"/>
                <a:cs typeface="Arial" panose="020B0604020202020204" pitchFamily="34" charset="0"/>
              </a:rPr>
              <a:t>Не поддерживают совместные сценарии</a:t>
            </a:r>
          </a:p>
          <a:p>
            <a:pPr marL="742950" lvl="1" indent="-285750">
              <a:spcBef>
                <a:spcPts val="400"/>
              </a:spcBef>
              <a:buClr>
                <a:schemeClr val="accent1">
                  <a:lumMod val="75000"/>
                </a:schemeClr>
              </a:buClr>
              <a:buFont typeface="Wingdings" panose="05000000000000000000" pitchFamily="2" charset="2"/>
              <a:buChar char="q"/>
            </a:pPr>
            <a:r>
              <a:rPr lang="ru-RU" sz="1500" dirty="0">
                <a:latin typeface="Arial" panose="020B0604020202020204" pitchFamily="34" charset="0"/>
                <a:cs typeface="Arial" panose="020B0604020202020204" pitchFamily="34" charset="0"/>
              </a:rPr>
              <a:t>Не допускают выборочную синхронизацию файлов</a:t>
            </a:r>
          </a:p>
          <a:p>
            <a:pPr marL="742950" lvl="1" indent="-285750">
              <a:spcBef>
                <a:spcPts val="400"/>
              </a:spcBef>
              <a:buClr>
                <a:schemeClr val="accent1">
                  <a:lumMod val="75000"/>
                </a:schemeClr>
              </a:buClr>
              <a:buFont typeface="Wingdings" panose="05000000000000000000" pitchFamily="2" charset="2"/>
              <a:buChar char="q"/>
            </a:pPr>
            <a:r>
              <a:rPr lang="ru-RU" sz="1500" dirty="0">
                <a:latin typeface="Arial" panose="020B0604020202020204" pitchFamily="34" charset="0"/>
                <a:cs typeface="Arial" panose="020B0604020202020204" pitchFamily="34" charset="0"/>
              </a:rPr>
              <a:t>Не синхронизируют несколько общих файловых</a:t>
            </a:r>
            <a:endParaRPr lang="en-US" sz="1500" dirty="0">
              <a:latin typeface="Arial" panose="020B0604020202020204" pitchFamily="34" charset="0"/>
              <a:cs typeface="Arial" panose="020B0604020202020204" pitchFamily="34" charset="0"/>
            </a:endParaRPr>
          </a:p>
        </p:txBody>
      </p:sp>
      <p:sp>
        <p:nvSpPr>
          <p:cNvPr id="4" name="TextBox 3"/>
          <p:cNvSpPr txBox="1"/>
          <p:nvPr/>
        </p:nvSpPr>
        <p:spPr>
          <a:xfrm>
            <a:off x="8157028" y="1074903"/>
            <a:ext cx="2656114" cy="353943"/>
          </a:xfrm>
          <a:prstGeom prst="rect">
            <a:avLst/>
          </a:prstGeom>
          <a:noFill/>
        </p:spPr>
        <p:txBody>
          <a:bodyPr wrap="square" rtlCol="0">
            <a:spAutoFit/>
          </a:bodyPr>
          <a:lstStyle/>
          <a:p>
            <a:r>
              <a:rPr lang="ru-RU" sz="1700" b="1" dirty="0">
                <a:latin typeface="Arial" panose="020B0604020202020204" pitchFamily="34" charset="0"/>
                <a:cs typeface="Arial" panose="020B0604020202020204" pitchFamily="34" charset="0"/>
              </a:rPr>
              <a:t>Преимущества:</a:t>
            </a:r>
          </a:p>
        </p:txBody>
      </p:sp>
      <p:sp>
        <p:nvSpPr>
          <p:cNvPr id="65" name="TextBox 64"/>
          <p:cNvSpPr txBox="1"/>
          <p:nvPr/>
        </p:nvSpPr>
        <p:spPr>
          <a:xfrm>
            <a:off x="7633693" y="4224977"/>
            <a:ext cx="2656114" cy="353943"/>
          </a:xfrm>
          <a:prstGeom prst="rect">
            <a:avLst/>
          </a:prstGeom>
          <a:noFill/>
        </p:spPr>
        <p:txBody>
          <a:bodyPr wrap="square" rtlCol="0">
            <a:spAutoFit/>
          </a:bodyPr>
          <a:lstStyle/>
          <a:p>
            <a:r>
              <a:rPr lang="ru-RU" sz="1700" b="1" dirty="0">
                <a:latin typeface="Arial" panose="020B0604020202020204" pitchFamily="34" charset="0"/>
                <a:cs typeface="Arial" panose="020B0604020202020204" pitchFamily="34" charset="0"/>
              </a:rPr>
              <a:t>Недостатки:</a:t>
            </a:r>
          </a:p>
        </p:txBody>
      </p:sp>
      <p:pic>
        <p:nvPicPr>
          <p:cNvPr id="67" name="Picture 4" descr="Lapto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7597" y="1909159"/>
            <a:ext cx="989013" cy="930275"/>
          </a:xfrm>
          <a:prstGeom prst="rect">
            <a:avLst/>
          </a:prstGeom>
          <a:noFill/>
          <a:extLst>
            <a:ext uri="{909E8E84-426E-40DD-AFC4-6F175D3DCCD1}">
              <a14:hiddenFill xmlns:a14="http://schemas.microsoft.com/office/drawing/2010/main">
                <a:solidFill>
                  <a:schemeClr val="accent2"/>
                </a:solidFill>
              </a14:hiddenFill>
            </a:ext>
          </a:extLst>
        </p:spPr>
      </p:pic>
      <p:pic>
        <p:nvPicPr>
          <p:cNvPr id="68" name="Picture 4" descr="Lapto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31459" y="1784467"/>
            <a:ext cx="989013" cy="930275"/>
          </a:xfrm>
          <a:prstGeom prst="rect">
            <a:avLst/>
          </a:prstGeom>
          <a:noFill/>
          <a:extLst>
            <a:ext uri="{909E8E84-426E-40DD-AFC4-6F175D3DCCD1}">
              <a14:hiddenFill xmlns:a14="http://schemas.microsoft.com/office/drawing/2010/main">
                <a:solidFill>
                  <a:schemeClr val="accent2"/>
                </a:solidFill>
              </a14:hiddenFill>
            </a:ext>
          </a:extLst>
        </p:spPr>
      </p:pic>
      <p:pic>
        <p:nvPicPr>
          <p:cNvPr id="70" name="Picture 48" descr="Set-Top"/>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20213" y="2565474"/>
            <a:ext cx="1034079" cy="626699"/>
          </a:xfrm>
          <a:prstGeom prst="rect">
            <a:avLst/>
          </a:prstGeom>
          <a:noFill/>
          <a:extLst>
            <a:ext uri="{909E8E84-426E-40DD-AFC4-6F175D3DCCD1}">
              <a14:hiddenFill xmlns:a14="http://schemas.microsoft.com/office/drawing/2010/main">
                <a:solidFill>
                  <a:srgbClr val="FFFFFF"/>
                </a:solidFill>
              </a14:hiddenFill>
            </a:ext>
          </a:extLst>
        </p:spPr>
      </p:pic>
      <p:pic>
        <p:nvPicPr>
          <p:cNvPr id="72" name="Рисунок 7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68818" y="2722223"/>
            <a:ext cx="1035182" cy="977568"/>
          </a:xfrm>
          <a:prstGeom prst="rect">
            <a:avLst/>
          </a:prstGeom>
        </p:spPr>
      </p:pic>
    </p:spTree>
    <p:extLst>
      <p:ext uri="{BB962C8B-B14F-4D97-AF65-F5344CB8AC3E}">
        <p14:creationId xmlns:p14="http://schemas.microsoft.com/office/powerpoint/2010/main" val="1935062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7714" y="85148"/>
            <a:ext cx="11698514"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Компоненты рабочих папок</a:t>
            </a:r>
          </a:p>
        </p:txBody>
      </p:sp>
      <p:sp>
        <p:nvSpPr>
          <p:cNvPr id="28" name="Content Placeholder 2"/>
          <p:cNvSpPr>
            <a:spLocks noGrp="1"/>
          </p:cNvSpPr>
          <p:nvPr/>
        </p:nvSpPr>
        <p:spPr bwMode="auto">
          <a:xfrm>
            <a:off x="517376" y="1024940"/>
            <a:ext cx="5189455" cy="15153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ru-RU" sz="1600" b="1" dirty="0">
                <a:latin typeface="Arial" panose="020B0604020202020204" pitchFamily="34" charset="0"/>
                <a:cs typeface="Arial" panose="020B0604020202020204" pitchFamily="34" charset="0"/>
              </a:rPr>
              <a:t>Требования к программному обеспечению</a:t>
            </a:r>
          </a:p>
          <a:p>
            <a:pPr marL="444500" indent="-261938">
              <a:buFont typeface="Wingdings" panose="05000000000000000000" pitchFamily="2" charset="2"/>
              <a:buChar char="Ø"/>
            </a:pPr>
            <a:r>
              <a:rPr lang="ru-RU" sz="1600" dirty="0">
                <a:latin typeface="Arial" panose="020B0604020202020204" pitchFamily="34" charset="0"/>
                <a:cs typeface="Arial" panose="020B0604020202020204" pitchFamily="34" charset="0"/>
              </a:rPr>
              <a:t>Файловый сервер </a:t>
            </a:r>
            <a:r>
              <a:rPr lang="ru-RU" sz="1600" dirty="0" err="1">
                <a:latin typeface="Arial" panose="020B0604020202020204" pitchFamily="34" charset="0"/>
                <a:cs typeface="Arial" panose="020B0604020202020204" pitchFamily="34" charset="0"/>
              </a:rPr>
              <a:t>Windows</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Server</a:t>
            </a:r>
            <a:r>
              <a:rPr lang="ru-RU" sz="1600" dirty="0">
                <a:latin typeface="Arial" panose="020B0604020202020204" pitchFamily="34" charset="0"/>
                <a:cs typeface="Arial" panose="020B0604020202020204" pitchFamily="34" charset="0"/>
              </a:rPr>
              <a:t> 2012 R2</a:t>
            </a:r>
          </a:p>
          <a:p>
            <a:pPr marL="444500" indent="-261938">
              <a:buFont typeface="Wingdings" panose="05000000000000000000" pitchFamily="2" charset="2"/>
              <a:buChar char="Ø"/>
            </a:pPr>
            <a:r>
              <a:rPr lang="ru-RU" sz="1600" dirty="0">
                <a:latin typeface="Arial" panose="020B0604020202020204" pitchFamily="34" charset="0"/>
                <a:cs typeface="Arial" panose="020B0604020202020204" pitchFamily="34" charset="0"/>
              </a:rPr>
              <a:t>Клиент </a:t>
            </a:r>
            <a:r>
              <a:rPr lang="ru-RU" sz="1600" dirty="0" err="1">
                <a:latin typeface="Arial" panose="020B0604020202020204" pitchFamily="34" charset="0"/>
                <a:cs typeface="Arial" panose="020B0604020202020204" pitchFamily="34" charset="0"/>
              </a:rPr>
              <a:t>Windows</a:t>
            </a:r>
            <a:r>
              <a:rPr lang="ru-RU" sz="1600" dirty="0">
                <a:latin typeface="Arial" panose="020B0604020202020204" pitchFamily="34" charset="0"/>
                <a:cs typeface="Arial" panose="020B0604020202020204" pitchFamily="34" charset="0"/>
              </a:rPr>
              <a:t> 8.1</a:t>
            </a:r>
          </a:p>
          <a:p>
            <a:pPr marL="444500" indent="-261938">
              <a:buFont typeface="Wingdings" panose="05000000000000000000" pitchFamily="2" charset="2"/>
              <a:buChar char="Ø"/>
            </a:pPr>
            <a:r>
              <a:rPr lang="ru-RU" sz="1600" dirty="0">
                <a:latin typeface="Arial" panose="020B0604020202020204" pitchFamily="34" charset="0"/>
                <a:cs typeface="Arial" panose="020B0604020202020204" pitchFamily="34" charset="0"/>
              </a:rPr>
              <a:t>SSL-сертификаты</a:t>
            </a:r>
          </a:p>
          <a:p>
            <a:pPr marL="444500" indent="-261938">
              <a:buFont typeface="Wingdings" panose="05000000000000000000" pitchFamily="2" charset="2"/>
              <a:buChar char="Ø"/>
            </a:pPr>
            <a:r>
              <a:rPr lang="ru-RU" sz="1600" dirty="0">
                <a:latin typeface="Arial" panose="020B0604020202020204" pitchFamily="34" charset="0"/>
                <a:cs typeface="Arial" panose="020B0604020202020204" pitchFamily="34" charset="0"/>
              </a:rPr>
              <a:t>NTFS или REFS тома для клиента и сервера</a:t>
            </a:r>
          </a:p>
          <a:p>
            <a:pPr marL="0" indent="0">
              <a:spcBef>
                <a:spcPts val="0"/>
              </a:spcBef>
              <a:buNone/>
            </a:pPr>
            <a:endParaRPr lang="ru-RU" sz="1600" dirty="0">
              <a:latin typeface="Arial" panose="020B0604020202020204" pitchFamily="34" charset="0"/>
              <a:cs typeface="Arial" panose="020B0604020202020204" pitchFamily="34" charset="0"/>
            </a:endParaRPr>
          </a:p>
          <a:p>
            <a:pPr marL="0" indent="0">
              <a:spcBef>
                <a:spcPts val="0"/>
              </a:spcBef>
              <a:buNone/>
            </a:pPr>
            <a:endParaRPr lang="ru-RU" sz="1600" dirty="0">
              <a:latin typeface="Arial" panose="020B0604020202020204" pitchFamily="34" charset="0"/>
              <a:cs typeface="Arial" panose="020B0604020202020204" pitchFamily="34" charset="0"/>
            </a:endParaRPr>
          </a:p>
          <a:p>
            <a:pPr marL="0" indent="0">
              <a:spcBef>
                <a:spcPts val="0"/>
              </a:spcBef>
              <a:buNone/>
            </a:pPr>
            <a:endParaRPr lang="ru-RU" sz="1600" dirty="0">
              <a:latin typeface="Arial" panose="020B0604020202020204" pitchFamily="34" charset="0"/>
              <a:cs typeface="Arial" panose="020B0604020202020204" pitchFamily="34" charset="0"/>
            </a:endParaRPr>
          </a:p>
          <a:p>
            <a:pPr marL="0" indent="0">
              <a:spcBef>
                <a:spcPts val="0"/>
              </a:spcBef>
              <a:buNone/>
            </a:pPr>
            <a:endParaRPr lang="ru-RU" sz="1600" dirty="0">
              <a:latin typeface="Arial" panose="020B0604020202020204" pitchFamily="34" charset="0"/>
              <a:cs typeface="Arial" panose="020B0604020202020204" pitchFamily="34"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437932462"/>
              </p:ext>
            </p:extLst>
          </p:nvPr>
        </p:nvGraphicFramePr>
        <p:xfrm>
          <a:off x="5788156" y="4799813"/>
          <a:ext cx="6403844" cy="1924080"/>
        </p:xfrm>
        <a:graphic>
          <a:graphicData uri="http://schemas.openxmlformats.org/drawingml/2006/table">
            <a:tbl>
              <a:tblPr firstRow="1" bandRow="1"/>
              <a:tblGrid>
                <a:gridCol w="3166072">
                  <a:extLst>
                    <a:ext uri="{9D8B030D-6E8A-4147-A177-3AD203B41FA5}">
                      <a16:colId xmlns:a16="http://schemas.microsoft.com/office/drawing/2014/main" val="3449586686"/>
                    </a:ext>
                  </a:extLst>
                </a:gridCol>
                <a:gridCol w="3237772">
                  <a:extLst>
                    <a:ext uri="{9D8B030D-6E8A-4147-A177-3AD203B41FA5}">
                      <a16:colId xmlns:a16="http://schemas.microsoft.com/office/drawing/2014/main" val="1738529332"/>
                    </a:ext>
                  </a:extLst>
                </a:gridCol>
              </a:tblGrid>
              <a:tr h="1192748">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354012" lvl="1" indent="-342900" algn="l" rtl="0" eaLnBrk="1" fontAlgn="base" hangingPunct="1">
                        <a:lnSpc>
                          <a:spcPct val="100000"/>
                        </a:lnSpc>
                        <a:spcBef>
                          <a:spcPts val="400"/>
                        </a:spcBef>
                        <a:spcAft>
                          <a:spcPct val="0"/>
                        </a:spcAft>
                        <a:buClr>
                          <a:srgbClr val="0070C0"/>
                        </a:buClr>
                        <a:buSzPct val="90000"/>
                        <a:buFont typeface="Wingdings" panose="05000000000000000000" pitchFamily="2" charset="2"/>
                        <a:buChar char="ü"/>
                      </a:pPr>
                      <a:r>
                        <a:rPr lang="ru-RU" sz="1600" b="0" dirty="0">
                          <a:solidFill>
                            <a:schemeClr val="tx1"/>
                          </a:solidFill>
                          <a:latin typeface="Arial" panose="020B0604020202020204" pitchFamily="34" charset="0"/>
                          <a:ea typeface="Segoe UI" pitchFamily="34" charset="0"/>
                          <a:cs typeface="Arial" panose="020B0604020202020204" pitchFamily="34" charset="0"/>
                        </a:rPr>
                        <a:t>Роль папки «Рабочая папка»</a:t>
                      </a:r>
                    </a:p>
                    <a:p>
                      <a:pPr marL="354012" lvl="1" indent="-342900" algn="l" rtl="0" eaLnBrk="1" fontAlgn="base" hangingPunct="1">
                        <a:lnSpc>
                          <a:spcPct val="100000"/>
                        </a:lnSpc>
                        <a:spcBef>
                          <a:spcPts val="400"/>
                        </a:spcBef>
                        <a:spcAft>
                          <a:spcPct val="0"/>
                        </a:spcAft>
                        <a:buClr>
                          <a:srgbClr val="0070C0"/>
                        </a:buClr>
                        <a:buSzPct val="90000"/>
                        <a:buFont typeface="Wingdings" panose="05000000000000000000" pitchFamily="2" charset="2"/>
                        <a:buChar char="ü"/>
                      </a:pPr>
                      <a:r>
                        <a:rPr lang="ru-RU" sz="1600" b="0" dirty="0">
                          <a:solidFill>
                            <a:schemeClr val="tx1"/>
                          </a:solidFill>
                          <a:latin typeface="Arial" panose="020B0604020202020204" pitchFamily="34" charset="0"/>
                          <a:ea typeface="Segoe UI" pitchFamily="34" charset="0"/>
                          <a:cs typeface="Arial" panose="020B0604020202020204" pitchFamily="34" charset="0"/>
                        </a:rPr>
                        <a:t>Роль сервера Веб-сервер </a:t>
                      </a:r>
                      <a:r>
                        <a:rPr lang="en-US" sz="1600" b="0" dirty="0">
                          <a:solidFill>
                            <a:schemeClr val="tx1"/>
                          </a:solidFill>
                          <a:latin typeface="Arial" panose="020B0604020202020204" pitchFamily="34" charset="0"/>
                          <a:ea typeface="Segoe UI" pitchFamily="34" charset="0"/>
                          <a:cs typeface="Arial" panose="020B0604020202020204" pitchFamily="34" charset="0"/>
                        </a:rPr>
                        <a:t>(IIS) </a:t>
                      </a:r>
                      <a:endParaRPr lang="ru-RU" sz="1600" b="0" dirty="0">
                        <a:solidFill>
                          <a:schemeClr val="tx1"/>
                        </a:solidFill>
                        <a:latin typeface="Arial" panose="020B0604020202020204" pitchFamily="34" charset="0"/>
                        <a:ea typeface="Segoe UI" pitchFamily="34" charset="0"/>
                        <a:cs typeface="Arial" panose="020B0604020202020204" pitchFamily="34" charset="0"/>
                      </a:endParaRPr>
                    </a:p>
                    <a:p>
                      <a:pPr marL="368300" lvl="1" indent="-342900" algn="l" rtl="0" eaLnBrk="1" fontAlgn="base" hangingPunct="1">
                        <a:lnSpc>
                          <a:spcPct val="100000"/>
                        </a:lnSpc>
                        <a:spcBef>
                          <a:spcPts val="400"/>
                        </a:spcBef>
                        <a:spcAft>
                          <a:spcPct val="0"/>
                        </a:spcAft>
                        <a:buClr>
                          <a:srgbClr val="0070C0"/>
                        </a:buClr>
                        <a:buSzPct val="90000"/>
                        <a:buFont typeface="Wingdings" panose="05000000000000000000" pitchFamily="2" charset="2"/>
                        <a:buChar char="ü"/>
                      </a:pPr>
                      <a:r>
                        <a:rPr lang="ru-RU" sz="1600" b="0" dirty="0">
                          <a:solidFill>
                            <a:schemeClr val="tx1"/>
                          </a:solidFill>
                          <a:latin typeface="Arial" panose="020B0604020202020204" pitchFamily="34" charset="0"/>
                          <a:ea typeface="Segoe UI" pitchFamily="34" charset="0"/>
                          <a:cs typeface="Arial" panose="020B0604020202020204" pitchFamily="34" charset="0"/>
                        </a:rPr>
                        <a:t>Служба роли файлового сервера</a:t>
                      </a:r>
                    </a:p>
                    <a:p>
                      <a:pPr marL="281037" lvl="1" indent="-342900" algn="l" rtl="0" eaLnBrk="1" fontAlgn="base" hangingPunct="1">
                        <a:lnSpc>
                          <a:spcPct val="100000"/>
                        </a:lnSpc>
                        <a:spcBef>
                          <a:spcPts val="400"/>
                        </a:spcBef>
                        <a:spcAft>
                          <a:spcPct val="0"/>
                        </a:spcAft>
                        <a:buClr>
                          <a:srgbClr val="0070C0"/>
                        </a:buClr>
                        <a:buSzPct val="90000"/>
                        <a:buFont typeface="Wingdings" panose="05000000000000000000" pitchFamily="2" charset="2"/>
                        <a:buChar char="ü"/>
                      </a:pPr>
                      <a:r>
                        <a:rPr lang="ru-RU" sz="1600" b="0" dirty="0">
                          <a:solidFill>
                            <a:schemeClr val="tx1"/>
                          </a:solidFill>
                          <a:latin typeface="Arial" panose="020B0604020202020204" pitchFamily="34" charset="0"/>
                          <a:ea typeface="Segoe UI" pitchFamily="34" charset="0"/>
                          <a:cs typeface="Arial" panose="020B0604020202020204" pitchFamily="34" charset="0"/>
                        </a:rPr>
                        <a:t>Веб-сервер (IIS) Роль</a:t>
                      </a:r>
                      <a:endParaRPr lang="en-CA" sz="1600" b="0" dirty="0">
                        <a:solidFill>
                          <a:schemeClr val="tx1"/>
                        </a:solidFill>
                        <a:latin typeface="Arial" panose="020B0604020202020204" pitchFamily="34" charset="0"/>
                        <a:ea typeface="Segoe UI" pitchFamily="34" charset="0"/>
                        <a:cs typeface="Arial" panose="020B0604020202020204" pitchFamily="34" charset="0"/>
                      </a:endParaRPr>
                    </a:p>
                  </a:txBody>
                  <a:tcPr marL="90000" marR="90000" marT="468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342900" lvl="1" indent="-342900" algn="l" rtl="0" eaLnBrk="1" fontAlgn="base" hangingPunct="1">
                        <a:lnSpc>
                          <a:spcPct val="100000"/>
                        </a:lnSpc>
                        <a:spcBef>
                          <a:spcPts val="400"/>
                        </a:spcBef>
                        <a:spcAft>
                          <a:spcPct val="0"/>
                        </a:spcAft>
                        <a:buClr>
                          <a:srgbClr val="0070C0"/>
                        </a:buClr>
                        <a:buSzPct val="90000"/>
                        <a:buFont typeface="Wingdings" panose="05000000000000000000" pitchFamily="2" charset="2"/>
                        <a:buChar char="ü"/>
                      </a:pPr>
                      <a:r>
                        <a:rPr lang="en-US" sz="1600" b="0" dirty="0">
                          <a:solidFill>
                            <a:schemeClr val="tx1"/>
                          </a:solidFill>
                          <a:latin typeface="Arial" panose="020B0604020202020204" pitchFamily="34" charset="0"/>
                          <a:ea typeface="Segoe UI" pitchFamily="34" charset="0"/>
                          <a:cs typeface="Arial" panose="020B0604020202020204" pitchFamily="34" charset="0"/>
                        </a:rPr>
                        <a:t>IIS Management Console role service</a:t>
                      </a:r>
                    </a:p>
                    <a:p>
                      <a:pPr marL="342900" lvl="1" indent="-342900" algn="l" rtl="0" eaLnBrk="1" fontAlgn="base" hangingPunct="1">
                        <a:lnSpc>
                          <a:spcPct val="100000"/>
                        </a:lnSpc>
                        <a:spcBef>
                          <a:spcPts val="400"/>
                        </a:spcBef>
                        <a:spcAft>
                          <a:spcPct val="0"/>
                        </a:spcAft>
                        <a:buClr>
                          <a:srgbClr val="0070C0"/>
                        </a:buClr>
                        <a:buSzPct val="90000"/>
                        <a:buFont typeface="Wingdings" panose="05000000000000000000" pitchFamily="2" charset="2"/>
                        <a:buChar char="ü"/>
                      </a:pPr>
                      <a:r>
                        <a:rPr lang="en-US" sz="1600" b="0" dirty="0">
                          <a:solidFill>
                            <a:schemeClr val="tx1"/>
                          </a:solidFill>
                          <a:latin typeface="Arial" panose="020B0604020202020204" pitchFamily="34" charset="0"/>
                          <a:ea typeface="Segoe UI" pitchFamily="34" charset="0"/>
                          <a:cs typeface="Arial" panose="020B0604020202020204" pitchFamily="34" charset="0"/>
                        </a:rPr>
                        <a:t>IIS Hostable Web Core role service</a:t>
                      </a:r>
                      <a:endParaRPr lang="ru-RU" sz="1600" b="0" dirty="0">
                        <a:solidFill>
                          <a:schemeClr val="tx1"/>
                        </a:solidFill>
                        <a:latin typeface="Arial" panose="020B0604020202020204" pitchFamily="34" charset="0"/>
                        <a:ea typeface="Segoe UI" pitchFamily="34" charset="0"/>
                        <a:cs typeface="Arial" panose="020B0604020202020204" pitchFamily="34" charset="0"/>
                      </a:endParaRPr>
                    </a:p>
                    <a:p>
                      <a:pPr marL="342900" lvl="1" indent="-342900" algn="l" rtl="0" eaLnBrk="1" fontAlgn="base" hangingPunct="1">
                        <a:lnSpc>
                          <a:spcPct val="100000"/>
                        </a:lnSpc>
                        <a:spcBef>
                          <a:spcPts val="400"/>
                        </a:spcBef>
                        <a:spcAft>
                          <a:spcPct val="0"/>
                        </a:spcAft>
                        <a:buClr>
                          <a:srgbClr val="0070C0"/>
                        </a:buClr>
                        <a:buSzPct val="90000"/>
                        <a:buFont typeface="Arial" panose="020B0604020202020204" pitchFamily="34" charset="0"/>
                        <a:buChar char="•"/>
                      </a:pPr>
                      <a:endParaRPr lang="en-CA" sz="1600" b="0" dirty="0">
                        <a:solidFill>
                          <a:schemeClr val="tx1"/>
                        </a:solidFill>
                        <a:latin typeface="Arial" panose="020B0604020202020204" pitchFamily="34" charset="0"/>
                        <a:ea typeface="Segoe UI" pitchFamily="34" charset="0"/>
                        <a:cs typeface="Arial" panose="020B0604020202020204" pitchFamily="34" charset="0"/>
                      </a:endParaRPr>
                    </a:p>
                  </a:txBody>
                  <a:tcPr marL="90000" marR="90000" marT="468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2340362"/>
                  </a:ext>
                </a:extLst>
              </a:tr>
            </a:tbl>
          </a:graphicData>
        </a:graphic>
      </p:graphicFrame>
      <p:sp>
        <p:nvSpPr>
          <p:cNvPr id="8" name="Прямоугольник 7"/>
          <p:cNvSpPr/>
          <p:nvPr/>
        </p:nvSpPr>
        <p:spPr>
          <a:xfrm>
            <a:off x="-54781" y="2652626"/>
            <a:ext cx="6196786" cy="1451679"/>
          </a:xfrm>
          <a:prstGeom prst="rect">
            <a:avLst/>
          </a:prstGeom>
        </p:spPr>
        <p:txBody>
          <a:bodyPr wrap="square">
            <a:spAutoFit/>
          </a:bodyPr>
          <a:lstStyle/>
          <a:p>
            <a:pPr lvl="1">
              <a:spcBef>
                <a:spcPts val="500"/>
              </a:spcBef>
            </a:pPr>
            <a:r>
              <a:rPr lang="ru-RU" sz="1600" b="1" dirty="0">
                <a:latin typeface="Arial" panose="020B0604020202020204" pitchFamily="34" charset="0"/>
                <a:cs typeface="Arial" panose="020B0604020202020204" pitchFamily="34" charset="0"/>
              </a:rPr>
              <a:t>Компоненты клиента</a:t>
            </a:r>
          </a:p>
          <a:p>
            <a:pPr marL="914400" lvl="1" indent="-285750">
              <a:spcBef>
                <a:spcPts val="500"/>
              </a:spcBef>
              <a:buClr>
                <a:schemeClr val="accent1">
                  <a:lumMod val="75000"/>
                </a:schemeClr>
              </a:buClr>
              <a:buFont typeface="Wingdings" panose="05000000000000000000" pitchFamily="2" charset="2"/>
              <a:buChar char="Ø"/>
            </a:pPr>
            <a:r>
              <a:rPr lang="ru-RU" sz="1600" dirty="0">
                <a:latin typeface="Arial" panose="020B0604020202020204" pitchFamily="34" charset="0"/>
                <a:cs typeface="Arial" panose="020B0604020202020204" pitchFamily="34" charset="0"/>
              </a:rPr>
              <a:t>Развертывание вручную с использованием встроенного элемента панели управления</a:t>
            </a:r>
          </a:p>
          <a:p>
            <a:pPr marL="914400" lvl="1" indent="-285750">
              <a:spcBef>
                <a:spcPts val="500"/>
              </a:spcBef>
              <a:buClr>
                <a:schemeClr val="accent1">
                  <a:lumMod val="75000"/>
                </a:schemeClr>
              </a:buClr>
              <a:buFont typeface="Wingdings" panose="05000000000000000000" pitchFamily="2" charset="2"/>
              <a:buChar char="Ø"/>
            </a:pPr>
            <a:r>
              <a:rPr lang="ru-RU" sz="1600" dirty="0">
                <a:latin typeface="Arial" panose="020B0604020202020204" pitchFamily="34" charset="0"/>
                <a:cs typeface="Arial" panose="020B0604020202020204" pitchFamily="34" charset="0"/>
              </a:rPr>
              <a:t>Автоматическое развертывание с помощью групповой политики, </a:t>
            </a:r>
            <a:r>
              <a:rPr lang="ru-RU" sz="1600" dirty="0" err="1">
                <a:latin typeface="Arial" panose="020B0604020202020204" pitchFamily="34" charset="0"/>
                <a:cs typeface="Arial" panose="020B0604020202020204" pitchFamily="34" charset="0"/>
              </a:rPr>
              <a:t>Configuration</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Manager</a:t>
            </a:r>
            <a:r>
              <a:rPr lang="ru-RU" sz="1600" dirty="0">
                <a:latin typeface="Arial" panose="020B0604020202020204" pitchFamily="34" charset="0"/>
                <a:cs typeface="Arial" panose="020B0604020202020204" pitchFamily="34" charset="0"/>
              </a:rPr>
              <a:t> и </a:t>
            </a:r>
            <a:r>
              <a:rPr lang="ru-RU" sz="1600" dirty="0" err="1">
                <a:latin typeface="Arial" panose="020B0604020202020204" pitchFamily="34" charset="0"/>
                <a:cs typeface="Arial" panose="020B0604020202020204" pitchFamily="34" charset="0"/>
              </a:rPr>
              <a:t>Intune</a:t>
            </a:r>
            <a:endParaRPr lang="en-US" sz="1600" dirty="0">
              <a:latin typeface="Arial" panose="020B0604020202020204" pitchFamily="34" charset="0"/>
              <a:cs typeface="Arial" panose="020B0604020202020204" pitchFamily="34" charset="0"/>
            </a:endParaRPr>
          </a:p>
        </p:txBody>
      </p:sp>
      <p:sp>
        <p:nvSpPr>
          <p:cNvPr id="9" name="Прямоугольник 8"/>
          <p:cNvSpPr/>
          <p:nvPr/>
        </p:nvSpPr>
        <p:spPr>
          <a:xfrm>
            <a:off x="5788156" y="4461259"/>
            <a:ext cx="2356158" cy="338554"/>
          </a:xfrm>
          <a:prstGeom prst="rect">
            <a:avLst/>
          </a:prstGeom>
        </p:spPr>
        <p:txBody>
          <a:bodyPr wrap="none">
            <a:spAutoFit/>
          </a:bodyPr>
          <a:lstStyle/>
          <a:p>
            <a:r>
              <a:rPr lang="ru-RU" sz="1600" b="1" dirty="0">
                <a:latin typeface="Arial" panose="020B0604020202020204" pitchFamily="34" charset="0"/>
                <a:cs typeface="Arial" panose="020B0604020202020204" pitchFamily="34" charset="0"/>
              </a:rPr>
              <a:t>Компоненты сервера</a:t>
            </a:r>
            <a:endParaRPr lang="en-US" sz="1600" b="1" dirty="0">
              <a:latin typeface="Arial" panose="020B0604020202020204" pitchFamily="34" charset="0"/>
              <a:cs typeface="Arial" panose="020B0604020202020204" pitchFamily="34" charset="0"/>
            </a:endParaRPr>
          </a:p>
        </p:txBody>
      </p:sp>
      <p:grpSp>
        <p:nvGrpSpPr>
          <p:cNvPr id="6147" name="Группа 6146"/>
          <p:cNvGrpSpPr/>
          <p:nvPr/>
        </p:nvGrpSpPr>
        <p:grpSpPr>
          <a:xfrm>
            <a:off x="6496491" y="987864"/>
            <a:ext cx="5340606" cy="3333214"/>
            <a:chOff x="6448644" y="1185448"/>
            <a:chExt cx="5340606" cy="3333214"/>
          </a:xfrm>
        </p:grpSpPr>
        <p:cxnSp>
          <p:nvCxnSpPr>
            <p:cNvPr id="48" name="Прямая со стрелкой 47"/>
            <p:cNvCxnSpPr/>
            <p:nvPr/>
          </p:nvCxnSpPr>
          <p:spPr>
            <a:xfrm>
              <a:off x="9381603" y="1679083"/>
              <a:ext cx="1304484" cy="864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31" name="Picture 2" descr="File-Application_Ser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75189" y="1299172"/>
              <a:ext cx="556625" cy="98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 descr="File-Application_Ser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9225" y="3298209"/>
              <a:ext cx="556625" cy="98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Прямоугольник 13"/>
            <p:cNvSpPr/>
            <p:nvPr/>
          </p:nvSpPr>
          <p:spPr>
            <a:xfrm>
              <a:off x="8498114" y="1299172"/>
              <a:ext cx="1023257" cy="732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TextBox 34"/>
            <p:cNvSpPr txBox="1"/>
            <p:nvPr/>
          </p:nvSpPr>
          <p:spPr>
            <a:xfrm>
              <a:off x="6660230" y="2064640"/>
              <a:ext cx="1066800" cy="276999"/>
            </a:xfrm>
            <a:prstGeom prst="rect">
              <a:avLst/>
            </a:prstGeom>
            <a:noFill/>
          </p:spPr>
          <p:txBody>
            <a:bodyPr wrap="square" rtlCol="0">
              <a:spAutoFit/>
            </a:bodyPr>
            <a:lstStyle/>
            <a:p>
              <a:r>
                <a:rPr lang="ru-RU" sz="1200" dirty="0">
                  <a:latin typeface="Arial" panose="020B0604020202020204" pitchFamily="34" charset="0"/>
                  <a:cs typeface="Arial" panose="020B0604020202020204" pitchFamily="34" charset="0"/>
                </a:rPr>
                <a:t>Клиент </a:t>
              </a:r>
            </a:p>
          </p:txBody>
        </p:sp>
        <p:sp>
          <p:nvSpPr>
            <p:cNvPr id="39" name="TextBox 38"/>
            <p:cNvSpPr txBox="1"/>
            <p:nvPr/>
          </p:nvSpPr>
          <p:spPr>
            <a:xfrm>
              <a:off x="6660230" y="3003420"/>
              <a:ext cx="1066800" cy="276999"/>
            </a:xfrm>
            <a:prstGeom prst="rect">
              <a:avLst/>
            </a:prstGeom>
            <a:noFill/>
          </p:spPr>
          <p:txBody>
            <a:bodyPr wrap="square" rtlCol="0">
              <a:spAutoFit/>
            </a:bodyPr>
            <a:lstStyle/>
            <a:p>
              <a:r>
                <a:rPr lang="ru-RU" sz="1200" dirty="0">
                  <a:latin typeface="Arial" panose="020B0604020202020204" pitchFamily="34" charset="0"/>
                  <a:cs typeface="Arial" panose="020B0604020202020204" pitchFamily="34" charset="0"/>
                </a:rPr>
                <a:t>Клиент </a:t>
              </a:r>
            </a:p>
          </p:txBody>
        </p:sp>
        <p:sp>
          <p:nvSpPr>
            <p:cNvPr id="40" name="TextBox 39"/>
            <p:cNvSpPr txBox="1"/>
            <p:nvPr/>
          </p:nvSpPr>
          <p:spPr>
            <a:xfrm>
              <a:off x="10709312" y="2247321"/>
              <a:ext cx="1066800" cy="276999"/>
            </a:xfrm>
            <a:prstGeom prst="rect">
              <a:avLst/>
            </a:prstGeom>
            <a:noFill/>
          </p:spPr>
          <p:txBody>
            <a:bodyPr wrap="square" rtlCol="0">
              <a:spAutoFit/>
            </a:bodyPr>
            <a:lstStyle/>
            <a:p>
              <a:r>
                <a:rPr lang="ru-RU" sz="1200" dirty="0">
                  <a:latin typeface="Arial" panose="020B0604020202020204" pitchFamily="34" charset="0"/>
                  <a:cs typeface="Arial" panose="020B0604020202020204" pitchFamily="34" charset="0"/>
                </a:rPr>
                <a:t>Сервер</a:t>
              </a:r>
            </a:p>
          </p:txBody>
        </p:sp>
        <p:sp>
          <p:nvSpPr>
            <p:cNvPr id="41" name="TextBox 40"/>
            <p:cNvSpPr txBox="1"/>
            <p:nvPr/>
          </p:nvSpPr>
          <p:spPr>
            <a:xfrm>
              <a:off x="10722450" y="3018571"/>
              <a:ext cx="1066800" cy="276999"/>
            </a:xfrm>
            <a:prstGeom prst="rect">
              <a:avLst/>
            </a:prstGeom>
            <a:noFill/>
          </p:spPr>
          <p:txBody>
            <a:bodyPr wrap="square" rtlCol="0">
              <a:spAutoFit/>
            </a:bodyPr>
            <a:lstStyle/>
            <a:p>
              <a:r>
                <a:rPr lang="ru-RU" sz="1200" dirty="0">
                  <a:latin typeface="Arial" panose="020B0604020202020204" pitchFamily="34" charset="0"/>
                  <a:cs typeface="Arial" panose="020B0604020202020204" pitchFamily="34" charset="0"/>
                </a:rPr>
                <a:t>Сервер</a:t>
              </a:r>
            </a:p>
          </p:txBody>
        </p:sp>
        <p:sp>
          <p:nvSpPr>
            <p:cNvPr id="42" name="TextBox 41"/>
            <p:cNvSpPr txBox="1"/>
            <p:nvPr/>
          </p:nvSpPr>
          <p:spPr>
            <a:xfrm>
              <a:off x="10114460" y="1386310"/>
              <a:ext cx="1066800" cy="276999"/>
            </a:xfrm>
            <a:prstGeom prst="rect">
              <a:avLst/>
            </a:prstGeom>
            <a:noFill/>
          </p:spPr>
          <p:txBody>
            <a:bodyPr wrap="square" rtlCol="0">
              <a:spAutoFit/>
            </a:bodyPr>
            <a:lstStyle/>
            <a:p>
              <a:r>
                <a:rPr lang="ru-RU" sz="1200" dirty="0">
                  <a:latin typeface="Arial" panose="020B0604020202020204" pitchFamily="34" charset="0"/>
                  <a:cs typeface="Arial" panose="020B0604020202020204" pitchFamily="34" charset="0"/>
                </a:rPr>
                <a:t>443</a:t>
              </a:r>
            </a:p>
          </p:txBody>
        </p:sp>
        <p:sp>
          <p:nvSpPr>
            <p:cNvPr id="43" name="TextBox 42"/>
            <p:cNvSpPr txBox="1"/>
            <p:nvPr/>
          </p:nvSpPr>
          <p:spPr>
            <a:xfrm>
              <a:off x="9919170" y="3789878"/>
              <a:ext cx="1066800" cy="276999"/>
            </a:xfrm>
            <a:prstGeom prst="rect">
              <a:avLst/>
            </a:prstGeom>
            <a:noFill/>
          </p:spPr>
          <p:txBody>
            <a:bodyPr wrap="square" rtlCol="0">
              <a:spAutoFit/>
            </a:bodyPr>
            <a:lstStyle/>
            <a:p>
              <a:r>
                <a:rPr lang="ru-RU" sz="1200" dirty="0">
                  <a:latin typeface="Arial" panose="020B0604020202020204" pitchFamily="34" charset="0"/>
                  <a:cs typeface="Arial" panose="020B0604020202020204" pitchFamily="34" charset="0"/>
                </a:rPr>
                <a:t>443</a:t>
              </a:r>
            </a:p>
          </p:txBody>
        </p:sp>
        <p:sp>
          <p:nvSpPr>
            <p:cNvPr id="44" name="TextBox 43"/>
            <p:cNvSpPr txBox="1"/>
            <p:nvPr/>
          </p:nvSpPr>
          <p:spPr>
            <a:xfrm>
              <a:off x="7698014" y="3766422"/>
              <a:ext cx="1066800" cy="276999"/>
            </a:xfrm>
            <a:prstGeom prst="rect">
              <a:avLst/>
            </a:prstGeom>
            <a:noFill/>
          </p:spPr>
          <p:txBody>
            <a:bodyPr wrap="square" rtlCol="0">
              <a:spAutoFit/>
            </a:bodyPr>
            <a:lstStyle/>
            <a:p>
              <a:r>
                <a:rPr lang="ru-RU" sz="1200" dirty="0">
                  <a:latin typeface="Arial" panose="020B0604020202020204" pitchFamily="34" charset="0"/>
                  <a:cs typeface="Arial" panose="020B0604020202020204" pitchFamily="34" charset="0"/>
                </a:rPr>
                <a:t>80</a:t>
              </a:r>
            </a:p>
          </p:txBody>
        </p:sp>
        <p:sp>
          <p:nvSpPr>
            <p:cNvPr id="45" name="TextBox 44"/>
            <p:cNvSpPr txBox="1"/>
            <p:nvPr/>
          </p:nvSpPr>
          <p:spPr>
            <a:xfrm>
              <a:off x="7964714" y="1397233"/>
              <a:ext cx="1066800" cy="276999"/>
            </a:xfrm>
            <a:prstGeom prst="rect">
              <a:avLst/>
            </a:prstGeom>
            <a:noFill/>
          </p:spPr>
          <p:txBody>
            <a:bodyPr wrap="square" rtlCol="0">
              <a:spAutoFit/>
            </a:bodyPr>
            <a:lstStyle/>
            <a:p>
              <a:r>
                <a:rPr lang="ru-RU" sz="1200" dirty="0">
                  <a:latin typeface="Arial" panose="020B0604020202020204" pitchFamily="34" charset="0"/>
                  <a:cs typeface="Arial" panose="020B0604020202020204" pitchFamily="34" charset="0"/>
                </a:rPr>
                <a:t>80</a:t>
              </a:r>
            </a:p>
          </p:txBody>
        </p:sp>
        <p:cxnSp>
          <p:nvCxnSpPr>
            <p:cNvPr id="38" name="Прямая со стрелкой 37"/>
            <p:cNvCxnSpPr/>
            <p:nvPr/>
          </p:nvCxnSpPr>
          <p:spPr>
            <a:xfrm>
              <a:off x="7193630" y="1665586"/>
              <a:ext cx="1304484" cy="864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32" name="Рисунок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8644" y="1185448"/>
              <a:ext cx="1035182" cy="977568"/>
            </a:xfrm>
            <a:prstGeom prst="rect">
              <a:avLst/>
            </a:prstGeom>
          </p:spPr>
        </p:pic>
        <p:grpSp>
          <p:nvGrpSpPr>
            <p:cNvPr id="56" name="Группа 55"/>
            <p:cNvGrpSpPr/>
            <p:nvPr/>
          </p:nvGrpSpPr>
          <p:grpSpPr>
            <a:xfrm>
              <a:off x="7112000" y="3710951"/>
              <a:ext cx="2028350" cy="235350"/>
              <a:chOff x="7112000" y="3710951"/>
              <a:chExt cx="2028350" cy="235350"/>
            </a:xfrm>
          </p:grpSpPr>
          <p:cxnSp>
            <p:nvCxnSpPr>
              <p:cNvPr id="47" name="Прямая соединительная линия 46"/>
              <p:cNvCxnSpPr/>
              <p:nvPr/>
            </p:nvCxnSpPr>
            <p:spPr>
              <a:xfrm>
                <a:off x="7112000" y="3710951"/>
                <a:ext cx="1014288" cy="0"/>
              </a:xfrm>
              <a:prstGeom prst="line">
                <a:avLst/>
              </a:prstGeom>
            </p:spPr>
            <p:style>
              <a:lnRef idx="3">
                <a:schemeClr val="dk1"/>
              </a:lnRef>
              <a:fillRef idx="0">
                <a:schemeClr val="dk1"/>
              </a:fillRef>
              <a:effectRef idx="2">
                <a:schemeClr val="dk1"/>
              </a:effectRef>
              <a:fontRef idx="minor">
                <a:schemeClr val="tx1"/>
              </a:fontRef>
            </p:style>
          </p:cxnSp>
          <p:cxnSp>
            <p:nvCxnSpPr>
              <p:cNvPr id="51" name="Прямая соединительная линия 50"/>
              <p:cNvCxnSpPr/>
              <p:nvPr/>
            </p:nvCxnSpPr>
            <p:spPr>
              <a:xfrm>
                <a:off x="8126062" y="3946301"/>
                <a:ext cx="1014288" cy="0"/>
              </a:xfrm>
              <a:prstGeom prst="line">
                <a:avLst/>
              </a:prstGeom>
            </p:spPr>
            <p:style>
              <a:lnRef idx="3">
                <a:schemeClr val="dk1"/>
              </a:lnRef>
              <a:fillRef idx="0">
                <a:schemeClr val="dk1"/>
              </a:fillRef>
              <a:effectRef idx="2">
                <a:schemeClr val="dk1"/>
              </a:effectRef>
              <a:fontRef idx="minor">
                <a:schemeClr val="tx1"/>
              </a:fontRef>
            </p:style>
          </p:cxnSp>
          <p:cxnSp>
            <p:nvCxnSpPr>
              <p:cNvPr id="52" name="Прямая соединительная линия 51"/>
              <p:cNvCxnSpPr/>
              <p:nvPr/>
            </p:nvCxnSpPr>
            <p:spPr>
              <a:xfrm>
                <a:off x="8126062" y="3710951"/>
                <a:ext cx="0" cy="235350"/>
              </a:xfrm>
              <a:prstGeom prst="line">
                <a:avLst/>
              </a:prstGeom>
            </p:spPr>
            <p:style>
              <a:lnRef idx="3">
                <a:schemeClr val="dk1"/>
              </a:lnRef>
              <a:fillRef idx="0">
                <a:schemeClr val="dk1"/>
              </a:fillRef>
              <a:effectRef idx="2">
                <a:schemeClr val="dk1"/>
              </a:effectRef>
              <a:fontRef idx="minor">
                <a:schemeClr val="tx1"/>
              </a:fontRef>
            </p:style>
          </p:cxnSp>
        </p:grpSp>
        <p:grpSp>
          <p:nvGrpSpPr>
            <p:cNvPr id="59" name="Группа 58"/>
            <p:cNvGrpSpPr/>
            <p:nvPr/>
          </p:nvGrpSpPr>
          <p:grpSpPr>
            <a:xfrm flipH="1">
              <a:off x="8667094" y="3715674"/>
              <a:ext cx="2028350" cy="235350"/>
              <a:chOff x="7112000" y="3710951"/>
              <a:chExt cx="2028350" cy="235350"/>
            </a:xfrm>
          </p:grpSpPr>
          <p:cxnSp>
            <p:nvCxnSpPr>
              <p:cNvPr id="60" name="Прямая соединительная линия 59"/>
              <p:cNvCxnSpPr/>
              <p:nvPr/>
            </p:nvCxnSpPr>
            <p:spPr>
              <a:xfrm>
                <a:off x="7112000" y="3710951"/>
                <a:ext cx="1014288" cy="0"/>
              </a:xfrm>
              <a:prstGeom prst="line">
                <a:avLst/>
              </a:prstGeom>
              <a:ln>
                <a:headEnd type="triangle" w="med" len="med"/>
                <a:tailEnd type="none" w="med" len="med"/>
              </a:ln>
            </p:spPr>
            <p:style>
              <a:lnRef idx="3">
                <a:schemeClr val="dk1"/>
              </a:lnRef>
              <a:fillRef idx="0">
                <a:schemeClr val="dk1"/>
              </a:fillRef>
              <a:effectRef idx="2">
                <a:schemeClr val="dk1"/>
              </a:effectRef>
              <a:fontRef idx="minor">
                <a:schemeClr val="tx1"/>
              </a:fontRef>
            </p:style>
          </p:cxnSp>
          <p:cxnSp>
            <p:nvCxnSpPr>
              <p:cNvPr id="61" name="Прямая соединительная линия 60"/>
              <p:cNvCxnSpPr/>
              <p:nvPr/>
            </p:nvCxnSpPr>
            <p:spPr>
              <a:xfrm>
                <a:off x="8126062" y="3946301"/>
                <a:ext cx="1014288" cy="0"/>
              </a:xfrm>
              <a:prstGeom prst="line">
                <a:avLst/>
              </a:prstGeom>
            </p:spPr>
            <p:style>
              <a:lnRef idx="3">
                <a:schemeClr val="dk1"/>
              </a:lnRef>
              <a:fillRef idx="0">
                <a:schemeClr val="dk1"/>
              </a:fillRef>
              <a:effectRef idx="2">
                <a:schemeClr val="dk1"/>
              </a:effectRef>
              <a:fontRef idx="minor">
                <a:schemeClr val="tx1"/>
              </a:fontRef>
            </p:style>
          </p:cxnSp>
          <p:cxnSp>
            <p:nvCxnSpPr>
              <p:cNvPr id="62" name="Прямая соединительная линия 61"/>
              <p:cNvCxnSpPr/>
              <p:nvPr/>
            </p:nvCxnSpPr>
            <p:spPr>
              <a:xfrm>
                <a:off x="8126062" y="3710951"/>
                <a:ext cx="0" cy="235350"/>
              </a:xfrm>
              <a:prstGeom prst="line">
                <a:avLst/>
              </a:prstGeom>
            </p:spPr>
            <p:style>
              <a:lnRef idx="3">
                <a:schemeClr val="dk1"/>
              </a:lnRef>
              <a:fillRef idx="0">
                <a:schemeClr val="dk1"/>
              </a:fillRef>
              <a:effectRef idx="2">
                <a:schemeClr val="dk1"/>
              </a:effectRef>
              <a:fontRef idx="minor">
                <a:schemeClr val="tx1"/>
              </a:fontRef>
            </p:style>
          </p:cxnSp>
        </p:grpSp>
        <p:sp>
          <p:nvSpPr>
            <p:cNvPr id="37" name="Прямоугольник 36"/>
            <p:cNvSpPr/>
            <p:nvPr/>
          </p:nvSpPr>
          <p:spPr>
            <a:xfrm>
              <a:off x="8420337" y="3441444"/>
              <a:ext cx="1023257" cy="732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3" name="Рисунок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8644" y="3222167"/>
              <a:ext cx="1035182" cy="977568"/>
            </a:xfrm>
            <a:prstGeom prst="rect">
              <a:avLst/>
            </a:prstGeom>
          </p:spPr>
        </p:pic>
        <p:cxnSp>
          <p:nvCxnSpPr>
            <p:cNvPr id="58" name="Прямая со стрелкой 57"/>
            <p:cNvCxnSpPr/>
            <p:nvPr/>
          </p:nvCxnSpPr>
          <p:spPr>
            <a:xfrm flipV="1">
              <a:off x="8940687" y="3955986"/>
              <a:ext cx="0" cy="37925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144" name="Прямая соединительная линия 6143"/>
            <p:cNvCxnSpPr/>
            <p:nvPr/>
          </p:nvCxnSpPr>
          <p:spPr>
            <a:xfrm>
              <a:off x="8390170" y="3944021"/>
              <a:ext cx="1101034" cy="4017"/>
            </a:xfrm>
            <a:prstGeom prst="line">
              <a:avLst/>
            </a:prstGeom>
            <a:ln>
              <a:prstDash val="dash"/>
            </a:ln>
          </p:spPr>
          <p:style>
            <a:lnRef idx="3">
              <a:schemeClr val="dk1"/>
            </a:lnRef>
            <a:fillRef idx="0">
              <a:schemeClr val="dk1"/>
            </a:fillRef>
            <a:effectRef idx="2">
              <a:schemeClr val="dk1"/>
            </a:effectRef>
            <a:fontRef idx="minor">
              <a:schemeClr val="tx1"/>
            </a:fontRef>
          </p:style>
        </p:cxnSp>
        <p:sp>
          <p:nvSpPr>
            <p:cNvPr id="68" name="TextBox 67"/>
            <p:cNvSpPr txBox="1"/>
            <p:nvPr/>
          </p:nvSpPr>
          <p:spPr>
            <a:xfrm>
              <a:off x="7549765" y="1753579"/>
              <a:ext cx="1316613" cy="769441"/>
            </a:xfrm>
            <a:prstGeom prst="rect">
              <a:avLst/>
            </a:prstGeom>
            <a:noFill/>
          </p:spPr>
          <p:txBody>
            <a:bodyPr wrap="square" rtlCol="0">
              <a:spAutoFit/>
            </a:bodyPr>
            <a:lstStyle/>
            <a:p>
              <a:r>
                <a:rPr lang="ru-RU" sz="1100" dirty="0">
                  <a:latin typeface="Arial" panose="020B0604020202020204" pitchFamily="34" charset="0"/>
                  <a:cs typeface="Arial" panose="020B0604020202020204" pitchFamily="34" charset="0"/>
                </a:rPr>
                <a:t>Запрос безопасного соединения у сервера:443</a:t>
              </a:r>
            </a:p>
          </p:txBody>
        </p:sp>
        <p:sp>
          <p:nvSpPr>
            <p:cNvPr id="69" name="TextBox 68"/>
            <p:cNvSpPr txBox="1"/>
            <p:nvPr/>
          </p:nvSpPr>
          <p:spPr>
            <a:xfrm>
              <a:off x="9601807" y="1798336"/>
              <a:ext cx="1316613" cy="600164"/>
            </a:xfrm>
            <a:prstGeom prst="rect">
              <a:avLst/>
            </a:prstGeom>
            <a:noFill/>
          </p:spPr>
          <p:txBody>
            <a:bodyPr wrap="square" rtlCol="0">
              <a:spAutoFit/>
            </a:bodyPr>
            <a:lstStyle/>
            <a:p>
              <a:r>
                <a:rPr lang="ru-RU" sz="1100" dirty="0">
                  <a:latin typeface="Arial" panose="020B0604020202020204" pitchFamily="34" charset="0"/>
                  <a:cs typeface="Arial" panose="020B0604020202020204" pitchFamily="34" charset="0"/>
                </a:rPr>
                <a:t>Установление соединение с сервером</a:t>
              </a:r>
            </a:p>
          </p:txBody>
        </p:sp>
        <p:sp>
          <p:nvSpPr>
            <p:cNvPr id="70" name="TextBox 69"/>
            <p:cNvSpPr txBox="1"/>
            <p:nvPr/>
          </p:nvSpPr>
          <p:spPr>
            <a:xfrm>
              <a:off x="8351435" y="1485773"/>
              <a:ext cx="1316613" cy="430887"/>
            </a:xfrm>
            <a:prstGeom prst="rect">
              <a:avLst/>
            </a:prstGeom>
            <a:noFill/>
          </p:spPr>
          <p:txBody>
            <a:bodyPr wrap="square" rtlCol="0">
              <a:spAutoFit/>
            </a:bodyPr>
            <a:lstStyle/>
            <a:p>
              <a:pPr algn="ctr"/>
              <a:r>
                <a:rPr lang="ru-RU" sz="1100" dirty="0">
                  <a:latin typeface="Arial" panose="020B0604020202020204" pitchFamily="34" charset="0"/>
                  <a:cs typeface="Arial" panose="020B0604020202020204" pitchFamily="34" charset="0"/>
                </a:rPr>
                <a:t>Кэширующий Прокси</a:t>
              </a:r>
            </a:p>
          </p:txBody>
        </p:sp>
        <p:sp>
          <p:nvSpPr>
            <p:cNvPr id="71" name="TextBox 70"/>
            <p:cNvSpPr txBox="1"/>
            <p:nvPr/>
          </p:nvSpPr>
          <p:spPr>
            <a:xfrm>
              <a:off x="8253645" y="3471108"/>
              <a:ext cx="1316613" cy="430887"/>
            </a:xfrm>
            <a:prstGeom prst="rect">
              <a:avLst/>
            </a:prstGeom>
            <a:noFill/>
          </p:spPr>
          <p:txBody>
            <a:bodyPr wrap="square" rtlCol="0">
              <a:spAutoFit/>
            </a:bodyPr>
            <a:lstStyle/>
            <a:p>
              <a:pPr algn="ctr"/>
              <a:r>
                <a:rPr lang="ru-RU" sz="1100" dirty="0">
                  <a:latin typeface="Arial" panose="020B0604020202020204" pitchFamily="34" charset="0"/>
                  <a:cs typeface="Arial" panose="020B0604020202020204" pitchFamily="34" charset="0"/>
                </a:rPr>
                <a:t>Кэширующий Прокси</a:t>
              </a:r>
            </a:p>
          </p:txBody>
        </p:sp>
        <p:sp>
          <p:nvSpPr>
            <p:cNvPr id="72" name="TextBox 71"/>
            <p:cNvSpPr txBox="1"/>
            <p:nvPr/>
          </p:nvSpPr>
          <p:spPr>
            <a:xfrm>
              <a:off x="7406534" y="2806687"/>
              <a:ext cx="1358280" cy="938719"/>
            </a:xfrm>
            <a:prstGeom prst="rect">
              <a:avLst/>
            </a:prstGeom>
            <a:noFill/>
          </p:spPr>
          <p:txBody>
            <a:bodyPr wrap="square" rtlCol="0">
              <a:spAutoFit/>
            </a:bodyPr>
            <a:lstStyle/>
            <a:p>
              <a:r>
                <a:rPr lang="ru-RU" sz="1100" dirty="0">
                  <a:latin typeface="Arial" panose="020B0604020202020204" pitchFamily="34" charset="0"/>
                  <a:cs typeface="Arial" panose="020B0604020202020204" pitchFamily="34" charset="0"/>
                </a:rPr>
                <a:t>Начало переговоров </a:t>
              </a:r>
              <a:r>
                <a:rPr lang="en-US" sz="1100" dirty="0">
                  <a:latin typeface="Arial" panose="020B0604020202020204" pitchFamily="34" charset="0"/>
                  <a:cs typeface="Arial" panose="020B0604020202020204" pitchFamily="34" charset="0"/>
                </a:rPr>
                <a:t>SSL </a:t>
              </a:r>
              <a:r>
                <a:rPr lang="en-US" sz="1100" dirty="0" err="1">
                  <a:latin typeface="Arial" panose="020B0604020202020204" pitchFamily="34" charset="0"/>
                  <a:cs typeface="Arial" panose="020B0604020202020204" pitchFamily="34" charset="0"/>
                </a:rPr>
                <a:t>Handhsake</a:t>
              </a:r>
              <a:r>
                <a:rPr lang="en-US" sz="1100" dirty="0">
                  <a:latin typeface="Arial" panose="020B0604020202020204" pitchFamily="34" charset="0"/>
                  <a:cs typeface="Arial" panose="020B0604020202020204" pitchFamily="34" charset="0"/>
                </a:rPr>
                <a:t> </a:t>
              </a:r>
              <a:r>
                <a:rPr lang="ru-RU" sz="1100" dirty="0">
                  <a:latin typeface="Arial" panose="020B0604020202020204" pitchFamily="34" charset="0"/>
                  <a:cs typeface="Arial" panose="020B0604020202020204" pitchFamily="34" charset="0"/>
                </a:rPr>
                <a:t>и шифрование данных</a:t>
              </a:r>
            </a:p>
          </p:txBody>
        </p:sp>
        <p:sp>
          <p:nvSpPr>
            <p:cNvPr id="73" name="TextBox 72"/>
            <p:cNvSpPr txBox="1"/>
            <p:nvPr/>
          </p:nvSpPr>
          <p:spPr>
            <a:xfrm>
              <a:off x="9458576" y="2892751"/>
              <a:ext cx="1316613" cy="769441"/>
            </a:xfrm>
            <a:prstGeom prst="rect">
              <a:avLst/>
            </a:prstGeom>
            <a:noFill/>
          </p:spPr>
          <p:txBody>
            <a:bodyPr wrap="square" rtlCol="0">
              <a:spAutoFit/>
            </a:bodyPr>
            <a:lstStyle/>
            <a:p>
              <a:r>
                <a:rPr lang="ru-RU" sz="1100" dirty="0">
                  <a:latin typeface="Arial" panose="020B0604020202020204" pitchFamily="34" charset="0"/>
                  <a:cs typeface="Arial" panose="020B0604020202020204" pitchFamily="34" charset="0"/>
                </a:rPr>
                <a:t>Переговоры </a:t>
              </a:r>
              <a:r>
                <a:rPr lang="en-US" sz="1100" dirty="0">
                  <a:latin typeface="Arial" panose="020B0604020202020204" pitchFamily="34" charset="0"/>
                  <a:cs typeface="Arial" panose="020B0604020202020204" pitchFamily="34" charset="0"/>
                </a:rPr>
                <a:t>SSL </a:t>
              </a:r>
              <a:r>
                <a:rPr lang="en-US" sz="1100" dirty="0" err="1">
                  <a:latin typeface="Arial" panose="020B0604020202020204" pitchFamily="34" charset="0"/>
                  <a:cs typeface="Arial" panose="020B0604020202020204" pitchFamily="34" charset="0"/>
                </a:rPr>
                <a:t>Handhsake</a:t>
              </a:r>
              <a:r>
                <a:rPr lang="en-US" sz="1100" dirty="0">
                  <a:latin typeface="Arial" panose="020B0604020202020204" pitchFamily="34" charset="0"/>
                  <a:cs typeface="Arial" panose="020B0604020202020204" pitchFamily="34" charset="0"/>
                </a:rPr>
                <a:t> </a:t>
              </a:r>
              <a:r>
                <a:rPr lang="ru-RU" sz="1100" dirty="0">
                  <a:latin typeface="Arial" panose="020B0604020202020204" pitchFamily="34" charset="0"/>
                  <a:cs typeface="Arial" panose="020B0604020202020204" pitchFamily="34" charset="0"/>
                </a:rPr>
                <a:t>и шифрование данных</a:t>
              </a:r>
            </a:p>
          </p:txBody>
        </p:sp>
        <p:sp>
          <p:nvSpPr>
            <p:cNvPr id="74" name="TextBox 73"/>
            <p:cNvSpPr txBox="1"/>
            <p:nvPr/>
          </p:nvSpPr>
          <p:spPr>
            <a:xfrm>
              <a:off x="8126062" y="4241663"/>
              <a:ext cx="1741855" cy="276999"/>
            </a:xfrm>
            <a:prstGeom prst="rect">
              <a:avLst/>
            </a:prstGeom>
            <a:noFill/>
          </p:spPr>
          <p:txBody>
            <a:bodyPr wrap="square" rtlCol="0">
              <a:spAutoFit/>
            </a:bodyPr>
            <a:lstStyle/>
            <a:p>
              <a:r>
                <a:rPr lang="ru-RU" sz="1200" dirty="0">
                  <a:latin typeface="Arial" panose="020B0604020202020204" pitchFamily="34" charset="0"/>
                  <a:cs typeface="Arial" panose="020B0604020202020204" pitchFamily="34" charset="0"/>
                </a:rPr>
                <a:t>Нетронутые данные</a:t>
              </a:r>
            </a:p>
          </p:txBody>
        </p:sp>
      </p:grpSp>
      <p:grpSp>
        <p:nvGrpSpPr>
          <p:cNvPr id="6169" name="Группа 6168"/>
          <p:cNvGrpSpPr/>
          <p:nvPr/>
        </p:nvGrpSpPr>
        <p:grpSpPr>
          <a:xfrm>
            <a:off x="626281" y="4182578"/>
            <a:ext cx="4869922" cy="2607573"/>
            <a:chOff x="626281" y="4182578"/>
            <a:chExt cx="4869922" cy="2607573"/>
          </a:xfrm>
        </p:grpSpPr>
        <p:cxnSp>
          <p:nvCxnSpPr>
            <p:cNvPr id="150" name="Прямая соединительная линия 149"/>
            <p:cNvCxnSpPr/>
            <p:nvPr/>
          </p:nvCxnSpPr>
          <p:spPr>
            <a:xfrm>
              <a:off x="2282480" y="4898910"/>
              <a:ext cx="937982" cy="643371"/>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152" name="Прямая соединительная линия 151"/>
            <p:cNvCxnSpPr/>
            <p:nvPr/>
          </p:nvCxnSpPr>
          <p:spPr>
            <a:xfrm>
              <a:off x="2699327" y="4580931"/>
              <a:ext cx="553640" cy="901363"/>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147" name="Прямая соединительная линия 146"/>
            <p:cNvCxnSpPr/>
            <p:nvPr/>
          </p:nvCxnSpPr>
          <p:spPr>
            <a:xfrm>
              <a:off x="2019251" y="5574994"/>
              <a:ext cx="1241895" cy="9118"/>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136" name="Прямая соединительная линия 135"/>
            <p:cNvCxnSpPr/>
            <p:nvPr/>
          </p:nvCxnSpPr>
          <p:spPr>
            <a:xfrm flipV="1">
              <a:off x="3203576" y="4618749"/>
              <a:ext cx="1103460" cy="1020955"/>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137" name="Прямая соединительная линия 136"/>
            <p:cNvCxnSpPr/>
            <p:nvPr/>
          </p:nvCxnSpPr>
          <p:spPr>
            <a:xfrm flipV="1">
              <a:off x="3157262" y="5331444"/>
              <a:ext cx="930476" cy="328461"/>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141" name="Прямая соединительная линия 140"/>
            <p:cNvCxnSpPr>
              <a:endCxn id="109" idx="1"/>
            </p:cNvCxnSpPr>
            <p:nvPr/>
          </p:nvCxnSpPr>
          <p:spPr>
            <a:xfrm>
              <a:off x="3157262" y="5675175"/>
              <a:ext cx="955751" cy="756216"/>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144" name="Прямая соединительная линия 143"/>
            <p:cNvCxnSpPr>
              <a:endCxn id="108" idx="3"/>
            </p:cNvCxnSpPr>
            <p:nvPr/>
          </p:nvCxnSpPr>
          <p:spPr>
            <a:xfrm>
              <a:off x="3220462" y="5705776"/>
              <a:ext cx="972075" cy="136568"/>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6152" name="Прямая соединительная линия 6151"/>
            <p:cNvCxnSpPr/>
            <p:nvPr/>
          </p:nvCxnSpPr>
          <p:spPr>
            <a:xfrm>
              <a:off x="1089837" y="4654263"/>
              <a:ext cx="786810" cy="832137"/>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130" name="Прямая соединительная линия 129"/>
            <p:cNvCxnSpPr/>
            <p:nvPr/>
          </p:nvCxnSpPr>
          <p:spPr>
            <a:xfrm>
              <a:off x="1013285" y="5325788"/>
              <a:ext cx="1015762" cy="313012"/>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132" name="Прямая соединительная линия 131"/>
            <p:cNvCxnSpPr/>
            <p:nvPr/>
          </p:nvCxnSpPr>
          <p:spPr>
            <a:xfrm flipV="1">
              <a:off x="951537" y="5638800"/>
              <a:ext cx="1077510" cy="212723"/>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134" name="Прямая соединительная линия 133"/>
            <p:cNvCxnSpPr>
              <a:stCxn id="103" idx="2"/>
            </p:cNvCxnSpPr>
            <p:nvPr/>
          </p:nvCxnSpPr>
          <p:spPr>
            <a:xfrm flipV="1">
              <a:off x="925587" y="5638800"/>
              <a:ext cx="1103460" cy="1020955"/>
            </a:xfrm>
            <a:prstGeom prst="line">
              <a:avLst/>
            </a:prstGeom>
            <a:ln>
              <a:prstDash val="sysDash"/>
            </a:ln>
          </p:spPr>
          <p:style>
            <a:lnRef idx="2">
              <a:schemeClr val="dk1"/>
            </a:lnRef>
            <a:fillRef idx="0">
              <a:schemeClr val="dk1"/>
            </a:fillRef>
            <a:effectRef idx="1">
              <a:schemeClr val="dk1"/>
            </a:effectRef>
            <a:fontRef idx="minor">
              <a:schemeClr val="tx1"/>
            </a:fontRef>
          </p:style>
        </p:cxnSp>
        <p:sp>
          <p:nvSpPr>
            <p:cNvPr id="125" name="Овал 124"/>
            <p:cNvSpPr/>
            <p:nvPr/>
          </p:nvSpPr>
          <p:spPr>
            <a:xfrm>
              <a:off x="3808625" y="5632258"/>
              <a:ext cx="498411" cy="49841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126" name="Овал 125"/>
            <p:cNvSpPr/>
            <p:nvPr/>
          </p:nvSpPr>
          <p:spPr>
            <a:xfrm>
              <a:off x="4009130" y="6230850"/>
              <a:ext cx="498411" cy="49841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6149" name="Овал 6148"/>
            <p:cNvSpPr/>
            <p:nvPr/>
          </p:nvSpPr>
          <p:spPr>
            <a:xfrm>
              <a:off x="652019" y="4251524"/>
              <a:ext cx="620190" cy="62019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117" name="Овал 116"/>
            <p:cNvSpPr/>
            <p:nvPr/>
          </p:nvSpPr>
          <p:spPr>
            <a:xfrm>
              <a:off x="626281" y="4906626"/>
              <a:ext cx="620190" cy="62019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118" name="Овал 117"/>
            <p:cNvSpPr/>
            <p:nvPr/>
          </p:nvSpPr>
          <p:spPr>
            <a:xfrm>
              <a:off x="643855" y="5541428"/>
              <a:ext cx="620190" cy="62019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119" name="Овал 118"/>
            <p:cNvSpPr/>
            <p:nvPr/>
          </p:nvSpPr>
          <p:spPr>
            <a:xfrm>
              <a:off x="628632" y="6169961"/>
              <a:ext cx="620190" cy="62019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121" name="Овал 120"/>
            <p:cNvSpPr/>
            <p:nvPr/>
          </p:nvSpPr>
          <p:spPr>
            <a:xfrm>
              <a:off x="2478198" y="4254230"/>
              <a:ext cx="498411" cy="498411"/>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122" name="Овал 121"/>
            <p:cNvSpPr/>
            <p:nvPr/>
          </p:nvSpPr>
          <p:spPr>
            <a:xfrm>
              <a:off x="2049367" y="4525964"/>
              <a:ext cx="498411" cy="498411"/>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123" name="Овал 122"/>
            <p:cNvSpPr/>
            <p:nvPr/>
          </p:nvSpPr>
          <p:spPr>
            <a:xfrm>
              <a:off x="3995918" y="4476274"/>
              <a:ext cx="498411" cy="49841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124" name="Овал 123"/>
            <p:cNvSpPr/>
            <p:nvPr/>
          </p:nvSpPr>
          <p:spPr>
            <a:xfrm>
              <a:off x="3773694" y="5076583"/>
              <a:ext cx="498411" cy="49841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127" name="Овал 126"/>
            <p:cNvSpPr/>
            <p:nvPr/>
          </p:nvSpPr>
          <p:spPr>
            <a:xfrm>
              <a:off x="2939949" y="5331446"/>
              <a:ext cx="498411" cy="498411"/>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grpSp>
          <p:nvGrpSpPr>
            <p:cNvPr id="76" name="AD DS"/>
            <p:cNvGrpSpPr/>
            <p:nvPr/>
          </p:nvGrpSpPr>
          <p:grpSpPr>
            <a:xfrm>
              <a:off x="3112103" y="4182578"/>
              <a:ext cx="890676" cy="668265"/>
              <a:chOff x="5158838" y="1358778"/>
              <a:chExt cx="765638" cy="484080"/>
            </a:xfrm>
          </p:grpSpPr>
          <p:grpSp>
            <p:nvGrpSpPr>
              <p:cNvPr id="77" name="AD DS from other slide"/>
              <p:cNvGrpSpPr/>
              <p:nvPr/>
            </p:nvGrpSpPr>
            <p:grpSpPr>
              <a:xfrm>
                <a:off x="5158838" y="1358778"/>
                <a:ext cx="568713" cy="484080"/>
                <a:chOff x="1840649" y="4818295"/>
                <a:chExt cx="966164" cy="691915"/>
              </a:xfrm>
            </p:grpSpPr>
            <p:sp>
              <p:nvSpPr>
                <p:cNvPr id="79" name="Freeform 23"/>
                <p:cNvSpPr>
                  <a:spLocks noChangeAspect="1"/>
                </p:cNvSpPr>
                <p:nvPr/>
              </p:nvSpPr>
              <p:spPr bwMode="auto">
                <a:xfrm>
                  <a:off x="1840649" y="4818298"/>
                  <a:ext cx="483049" cy="691912"/>
                </a:xfrm>
                <a:custGeom>
                  <a:avLst/>
                  <a:gdLst/>
                  <a:ahLst/>
                  <a:cxnLst>
                    <a:cxn ang="0">
                      <a:pos x="690" y="0"/>
                    </a:cxn>
                    <a:cxn ang="0">
                      <a:pos x="0" y="1003"/>
                    </a:cxn>
                    <a:cxn ang="0">
                      <a:pos x="689" y="1143"/>
                    </a:cxn>
                    <a:cxn ang="0">
                      <a:pos x="690" y="0"/>
                    </a:cxn>
                  </a:cxnLst>
                  <a:rect l="0" t="0" r="r" b="b"/>
                  <a:pathLst>
                    <a:path w="690" h="1143">
                      <a:moveTo>
                        <a:pt x="690" y="0"/>
                      </a:moveTo>
                      <a:lnTo>
                        <a:pt x="0" y="1003"/>
                      </a:lnTo>
                      <a:lnTo>
                        <a:pt x="689" y="1143"/>
                      </a:lnTo>
                      <a:lnTo>
                        <a:pt x="690" y="0"/>
                      </a:lnTo>
                      <a:close/>
                    </a:path>
                  </a:pathLst>
                </a:custGeom>
                <a:solidFill>
                  <a:sysClr val="window" lastClr="FFFFFF"/>
                </a:solidFill>
                <a:ln w="9525" cap="flat" cmpd="sng">
                  <a:solidFill>
                    <a:srgbClr val="5B9BD5"/>
                  </a:solidFill>
                  <a:prstDash val="solid"/>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defRPr/>
                  </a:pPr>
                  <a:endParaRPr lang="en-US" sz="1200" kern="0" dirty="0">
                    <a:ln>
                      <a:solidFill>
                        <a:srgbClr val="FFFFFF">
                          <a:alpha val="0"/>
                        </a:srgbClr>
                      </a:solidFill>
                    </a:ln>
                  </a:endParaRPr>
                </a:p>
              </p:txBody>
            </p:sp>
            <p:sp>
              <p:nvSpPr>
                <p:cNvPr id="80" name="Freeform 24"/>
                <p:cNvSpPr>
                  <a:spLocks noChangeAspect="1"/>
                </p:cNvSpPr>
                <p:nvPr/>
              </p:nvSpPr>
              <p:spPr bwMode="auto">
                <a:xfrm flipH="1">
                  <a:off x="2323764" y="4818295"/>
                  <a:ext cx="483049" cy="691912"/>
                </a:xfrm>
                <a:custGeom>
                  <a:avLst/>
                  <a:gdLst/>
                  <a:ahLst/>
                  <a:cxnLst>
                    <a:cxn ang="0">
                      <a:pos x="690" y="0"/>
                    </a:cxn>
                    <a:cxn ang="0">
                      <a:pos x="0" y="1003"/>
                    </a:cxn>
                    <a:cxn ang="0">
                      <a:pos x="689" y="1143"/>
                    </a:cxn>
                    <a:cxn ang="0">
                      <a:pos x="690" y="0"/>
                    </a:cxn>
                  </a:cxnLst>
                  <a:rect l="0" t="0" r="r" b="b"/>
                  <a:pathLst>
                    <a:path w="690" h="1143">
                      <a:moveTo>
                        <a:pt x="690" y="0"/>
                      </a:moveTo>
                      <a:lnTo>
                        <a:pt x="0" y="1003"/>
                      </a:lnTo>
                      <a:lnTo>
                        <a:pt x="689" y="1143"/>
                      </a:lnTo>
                      <a:lnTo>
                        <a:pt x="690" y="0"/>
                      </a:lnTo>
                      <a:close/>
                    </a:path>
                  </a:pathLst>
                </a:custGeom>
                <a:solidFill>
                  <a:sysClr val="window" lastClr="FFFFFF">
                    <a:lumMod val="85000"/>
                  </a:sysClr>
                </a:solidFill>
                <a:ln w="9525" cap="flat" cmpd="sng">
                  <a:solidFill>
                    <a:srgbClr val="5B9BD5"/>
                  </a:solidFill>
                  <a:prstDash val="solid"/>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defRPr/>
                  </a:pPr>
                  <a:endParaRPr lang="en-US" sz="1200" kern="0" dirty="0">
                    <a:ln>
                      <a:solidFill>
                        <a:srgbClr val="FFFFFF">
                          <a:alpha val="0"/>
                        </a:srgbClr>
                      </a:solidFill>
                    </a:ln>
                  </a:endParaRPr>
                </a:p>
              </p:txBody>
            </p:sp>
            <p:sp>
              <p:nvSpPr>
                <p:cNvPr id="81" name="Oval 25"/>
                <p:cNvSpPr>
                  <a:spLocks noChangeAspect="1" noChangeArrowheads="1"/>
                </p:cNvSpPr>
                <p:nvPr/>
              </p:nvSpPr>
              <p:spPr bwMode="auto">
                <a:xfrm>
                  <a:off x="2201709" y="4985896"/>
                  <a:ext cx="91441" cy="91439"/>
                </a:xfrm>
                <a:prstGeom prst="ellipse">
                  <a:avLst/>
                </a:prstGeom>
                <a:solidFill>
                  <a:srgbClr val="44546A"/>
                </a:solidFill>
                <a:ln w="9525">
                  <a:solidFill>
                    <a:srgbClr val="5B9BD5"/>
                  </a:solid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defRPr/>
                  </a:pPr>
                  <a:endParaRPr lang="en-US" sz="1200" kern="0" dirty="0">
                    <a:ln>
                      <a:solidFill>
                        <a:srgbClr val="FFFFFF">
                          <a:alpha val="0"/>
                        </a:srgbClr>
                      </a:solidFill>
                    </a:ln>
                  </a:endParaRPr>
                </a:p>
              </p:txBody>
            </p:sp>
            <p:sp>
              <p:nvSpPr>
                <p:cNvPr id="82" name="Oval 26"/>
                <p:cNvSpPr>
                  <a:spLocks noChangeAspect="1" noChangeArrowheads="1"/>
                </p:cNvSpPr>
                <p:nvPr/>
              </p:nvSpPr>
              <p:spPr bwMode="auto">
                <a:xfrm flipH="1">
                  <a:off x="2351276" y="4985914"/>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defRPr/>
                  </a:pPr>
                  <a:endParaRPr lang="en-US" sz="1200" kern="0" dirty="0">
                    <a:ln>
                      <a:solidFill>
                        <a:srgbClr val="FFFFFF">
                          <a:alpha val="0"/>
                        </a:srgbClr>
                      </a:solidFill>
                    </a:ln>
                  </a:endParaRPr>
                </a:p>
              </p:txBody>
            </p:sp>
            <p:sp>
              <p:nvSpPr>
                <p:cNvPr id="83" name="Oval 27"/>
                <p:cNvSpPr>
                  <a:spLocks noChangeAspect="1" noChangeArrowheads="1"/>
                </p:cNvSpPr>
                <p:nvPr/>
              </p:nvSpPr>
              <p:spPr bwMode="auto">
                <a:xfrm>
                  <a:off x="2201709" y="5317092"/>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defRPr/>
                  </a:pPr>
                  <a:endParaRPr lang="en-US" sz="1200" kern="0" dirty="0">
                    <a:ln>
                      <a:solidFill>
                        <a:srgbClr val="FFFFFF">
                          <a:alpha val="0"/>
                        </a:srgbClr>
                      </a:solidFill>
                    </a:ln>
                  </a:endParaRPr>
                </a:p>
              </p:txBody>
            </p:sp>
            <p:sp>
              <p:nvSpPr>
                <p:cNvPr id="84" name="Oval 28"/>
                <p:cNvSpPr>
                  <a:spLocks noChangeAspect="1" noChangeArrowheads="1"/>
                </p:cNvSpPr>
                <p:nvPr/>
              </p:nvSpPr>
              <p:spPr bwMode="auto">
                <a:xfrm flipH="1">
                  <a:off x="2351276" y="5317110"/>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defRPr/>
                  </a:pPr>
                  <a:endParaRPr lang="en-US" sz="1200" kern="0" dirty="0">
                    <a:ln>
                      <a:solidFill>
                        <a:srgbClr val="FFFFFF">
                          <a:alpha val="0"/>
                        </a:srgbClr>
                      </a:solidFill>
                    </a:ln>
                  </a:endParaRPr>
                </a:p>
              </p:txBody>
            </p:sp>
            <p:sp>
              <p:nvSpPr>
                <p:cNvPr id="85" name="Oval 29"/>
                <p:cNvSpPr>
                  <a:spLocks noChangeAspect="1" noChangeArrowheads="1"/>
                </p:cNvSpPr>
                <p:nvPr/>
              </p:nvSpPr>
              <p:spPr bwMode="auto">
                <a:xfrm flipH="1">
                  <a:off x="2477440" y="5293282"/>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defRPr/>
                  </a:pPr>
                  <a:endParaRPr lang="en-US" sz="1200" kern="0" dirty="0">
                    <a:ln>
                      <a:solidFill>
                        <a:srgbClr val="FFFFFF">
                          <a:alpha val="0"/>
                        </a:srgbClr>
                      </a:solidFill>
                    </a:ln>
                  </a:endParaRPr>
                </a:p>
              </p:txBody>
            </p:sp>
            <p:sp>
              <p:nvSpPr>
                <p:cNvPr id="86" name="Oval 30"/>
                <p:cNvSpPr>
                  <a:spLocks noChangeAspect="1" noChangeArrowheads="1"/>
                </p:cNvSpPr>
                <p:nvPr/>
              </p:nvSpPr>
              <p:spPr bwMode="auto">
                <a:xfrm>
                  <a:off x="2077441" y="5293282"/>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defRPr/>
                  </a:pPr>
                  <a:endParaRPr lang="en-US" sz="1200" kern="0" dirty="0">
                    <a:ln>
                      <a:solidFill>
                        <a:srgbClr val="FFFFFF">
                          <a:alpha val="0"/>
                        </a:srgbClr>
                      </a:solidFill>
                    </a:ln>
                  </a:endParaRPr>
                </a:p>
              </p:txBody>
            </p:sp>
            <p:sp>
              <p:nvSpPr>
                <p:cNvPr id="87" name="Oval 31"/>
                <p:cNvSpPr>
                  <a:spLocks noChangeAspect="1" noChangeArrowheads="1"/>
                </p:cNvSpPr>
                <p:nvPr/>
              </p:nvSpPr>
              <p:spPr bwMode="auto">
                <a:xfrm flipH="1">
                  <a:off x="2603604" y="5277799"/>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defRPr/>
                  </a:pPr>
                  <a:endParaRPr lang="en-US" sz="1200" kern="0" dirty="0">
                    <a:ln>
                      <a:solidFill>
                        <a:srgbClr val="FFFFFF">
                          <a:alpha val="0"/>
                        </a:srgbClr>
                      </a:solidFill>
                    </a:ln>
                  </a:endParaRPr>
                </a:p>
              </p:txBody>
            </p:sp>
            <p:sp>
              <p:nvSpPr>
                <p:cNvPr id="88" name="Oval 32"/>
                <p:cNvSpPr>
                  <a:spLocks noChangeAspect="1" noChangeArrowheads="1"/>
                </p:cNvSpPr>
                <p:nvPr/>
              </p:nvSpPr>
              <p:spPr bwMode="auto">
                <a:xfrm flipH="1">
                  <a:off x="1953173" y="5277799"/>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defRPr/>
                  </a:pPr>
                  <a:endParaRPr lang="en-US" sz="1200" kern="0" dirty="0">
                    <a:ln>
                      <a:solidFill>
                        <a:srgbClr val="FFFFFF">
                          <a:alpha val="0"/>
                        </a:srgbClr>
                      </a:solidFill>
                    </a:ln>
                  </a:endParaRPr>
                </a:p>
              </p:txBody>
            </p:sp>
            <p:sp>
              <p:nvSpPr>
                <p:cNvPr id="89" name="Arc 33"/>
                <p:cNvSpPr/>
                <p:nvPr/>
              </p:nvSpPr>
              <p:spPr>
                <a:xfrm rot="5012506">
                  <a:off x="2200463" y="5152334"/>
                  <a:ext cx="197274" cy="174698"/>
                </a:xfrm>
                <a:prstGeom prst="arc">
                  <a:avLst>
                    <a:gd name="adj1" fmla="val 16200000"/>
                    <a:gd name="adj2" fmla="val 814800"/>
                  </a:avLst>
                </a:prstGeom>
                <a:noFill/>
                <a:ln w="9525" cap="flat" cmpd="sng" algn="ctr">
                  <a:solidFill>
                    <a:srgbClr val="5B9BD5"/>
                  </a:solidFill>
                  <a:prstDash val="solid"/>
                </a:ln>
                <a:effectLst/>
              </p:spPr>
              <p:txBody>
                <a:bodyPr rtlCol="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defRPr/>
                  </a:pPr>
                  <a:endParaRPr lang="en-US" sz="1200" dirty="0">
                    <a:ln>
                      <a:solidFill>
                        <a:srgbClr val="FFFFFF">
                          <a:alpha val="0"/>
                        </a:srgbClr>
                      </a:solidFill>
                    </a:ln>
                  </a:endParaRPr>
                </a:p>
              </p:txBody>
            </p:sp>
            <p:sp>
              <p:nvSpPr>
                <p:cNvPr id="90" name="Arc 34"/>
                <p:cNvSpPr/>
                <p:nvPr/>
              </p:nvSpPr>
              <p:spPr>
                <a:xfrm rot="16587494" flipH="1">
                  <a:off x="2252986" y="5152334"/>
                  <a:ext cx="197274" cy="174698"/>
                </a:xfrm>
                <a:prstGeom prst="arc">
                  <a:avLst>
                    <a:gd name="adj1" fmla="val 16200000"/>
                    <a:gd name="adj2" fmla="val 814800"/>
                  </a:avLst>
                </a:prstGeom>
                <a:noFill/>
                <a:ln w="9525" cap="flat" cmpd="sng" algn="ctr">
                  <a:solidFill>
                    <a:srgbClr val="5B9BD5"/>
                  </a:solidFill>
                  <a:prstDash val="solid"/>
                </a:ln>
                <a:effectLst/>
              </p:spPr>
              <p:txBody>
                <a:bodyPr rtlCol="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defRPr/>
                  </a:pPr>
                  <a:endParaRPr lang="en-US" sz="1200" dirty="0">
                    <a:ln>
                      <a:solidFill>
                        <a:srgbClr val="FFFFFF">
                          <a:alpha val="0"/>
                        </a:srgbClr>
                      </a:solidFill>
                    </a:ln>
                  </a:endParaRPr>
                </a:p>
              </p:txBody>
            </p:sp>
            <p:sp>
              <p:nvSpPr>
                <p:cNvPr id="91" name="Arc 35"/>
                <p:cNvSpPr/>
                <p:nvPr/>
              </p:nvSpPr>
              <p:spPr>
                <a:xfrm rot="7395384">
                  <a:off x="2218960" y="4926421"/>
                  <a:ext cx="150756" cy="174698"/>
                </a:xfrm>
                <a:prstGeom prst="arc">
                  <a:avLst>
                    <a:gd name="adj1" fmla="val 16200000"/>
                    <a:gd name="adj2" fmla="val 21459126"/>
                  </a:avLst>
                </a:prstGeom>
                <a:noFill/>
                <a:ln w="9525" cap="flat" cmpd="sng" algn="ctr">
                  <a:solidFill>
                    <a:srgbClr val="5B9BD5"/>
                  </a:solidFill>
                  <a:prstDash val="solid"/>
                </a:ln>
                <a:effectLst/>
              </p:spPr>
              <p:txBody>
                <a:bodyPr rtlCol="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defRPr/>
                  </a:pPr>
                  <a:endParaRPr lang="en-US" sz="1200" dirty="0">
                    <a:ln>
                      <a:solidFill>
                        <a:srgbClr val="FFFFFF">
                          <a:alpha val="0"/>
                        </a:srgbClr>
                      </a:solidFill>
                    </a:ln>
                  </a:endParaRPr>
                </a:p>
              </p:txBody>
            </p:sp>
            <p:cxnSp>
              <p:nvCxnSpPr>
                <p:cNvPr id="92" name="Straight Connector 36"/>
                <p:cNvCxnSpPr>
                  <a:stCxn id="81" idx="4"/>
                  <a:endCxn id="83" idx="0"/>
                </p:cNvCxnSpPr>
                <p:nvPr/>
              </p:nvCxnSpPr>
              <p:spPr>
                <a:xfrm>
                  <a:off x="2247429" y="5077336"/>
                  <a:ext cx="0" cy="239756"/>
                </a:xfrm>
                <a:prstGeom prst="line">
                  <a:avLst/>
                </a:prstGeom>
                <a:noFill/>
                <a:ln w="9525" cap="flat" cmpd="sng" algn="ctr">
                  <a:solidFill>
                    <a:srgbClr val="5B9BD5"/>
                  </a:solidFill>
                  <a:prstDash val="solid"/>
                </a:ln>
                <a:effectLst/>
              </p:spPr>
            </p:cxnSp>
            <p:sp>
              <p:nvSpPr>
                <p:cNvPr id="93" name="Oval 37"/>
                <p:cNvSpPr>
                  <a:spLocks noChangeAspect="1" noChangeArrowheads="1"/>
                </p:cNvSpPr>
                <p:nvPr/>
              </p:nvSpPr>
              <p:spPr bwMode="auto">
                <a:xfrm>
                  <a:off x="2201709" y="5139927"/>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defRPr/>
                  </a:pPr>
                  <a:endParaRPr lang="en-US" sz="1200" kern="0" dirty="0">
                    <a:ln>
                      <a:solidFill>
                        <a:srgbClr val="FFFFFF">
                          <a:alpha val="0"/>
                        </a:srgbClr>
                      </a:solidFill>
                    </a:ln>
                  </a:endParaRPr>
                </a:p>
              </p:txBody>
            </p:sp>
            <p:cxnSp>
              <p:nvCxnSpPr>
                <p:cNvPr id="94" name="Straight Connector 38"/>
                <p:cNvCxnSpPr>
                  <a:stCxn id="82" idx="4"/>
                  <a:endCxn id="84" idx="0"/>
                </p:cNvCxnSpPr>
                <p:nvPr/>
              </p:nvCxnSpPr>
              <p:spPr>
                <a:xfrm>
                  <a:off x="2396996" y="5077354"/>
                  <a:ext cx="0" cy="239756"/>
                </a:xfrm>
                <a:prstGeom prst="line">
                  <a:avLst/>
                </a:prstGeom>
                <a:noFill/>
                <a:ln w="9525" cap="flat" cmpd="sng" algn="ctr">
                  <a:solidFill>
                    <a:srgbClr val="5B9BD5"/>
                  </a:solidFill>
                  <a:prstDash val="solid"/>
                </a:ln>
                <a:effectLst/>
              </p:spPr>
            </p:cxnSp>
            <p:sp>
              <p:nvSpPr>
                <p:cNvPr id="95" name="Oval 39"/>
                <p:cNvSpPr>
                  <a:spLocks noChangeAspect="1" noChangeArrowheads="1"/>
                </p:cNvSpPr>
                <p:nvPr/>
              </p:nvSpPr>
              <p:spPr bwMode="auto">
                <a:xfrm flipH="1">
                  <a:off x="2351275" y="5139945"/>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defRPr/>
                  </a:pPr>
                  <a:endParaRPr lang="en-US" sz="1200" kern="0" dirty="0">
                    <a:ln>
                      <a:solidFill>
                        <a:srgbClr val="FFFFFF">
                          <a:alpha val="0"/>
                        </a:srgbClr>
                      </a:solidFill>
                    </a:ln>
                  </a:endParaRPr>
                </a:p>
              </p:txBody>
            </p:sp>
            <p:cxnSp>
              <p:nvCxnSpPr>
                <p:cNvPr id="96" name="Straight Connector 40"/>
                <p:cNvCxnSpPr>
                  <a:stCxn id="82" idx="3"/>
                  <a:endCxn id="87" idx="7"/>
                </p:cNvCxnSpPr>
                <p:nvPr/>
              </p:nvCxnSpPr>
              <p:spPr>
                <a:xfrm>
                  <a:off x="2429325" y="5063963"/>
                  <a:ext cx="187670" cy="227227"/>
                </a:xfrm>
                <a:prstGeom prst="line">
                  <a:avLst/>
                </a:prstGeom>
                <a:noFill/>
                <a:ln w="9525" cap="flat" cmpd="sng" algn="ctr">
                  <a:solidFill>
                    <a:srgbClr val="5B9BD5"/>
                  </a:solidFill>
                  <a:prstDash val="solid"/>
                </a:ln>
                <a:effectLst/>
              </p:spPr>
            </p:cxnSp>
            <p:sp>
              <p:nvSpPr>
                <p:cNvPr id="97" name="Oval 41"/>
                <p:cNvSpPr>
                  <a:spLocks noChangeAspect="1" noChangeArrowheads="1"/>
                </p:cNvSpPr>
                <p:nvPr/>
              </p:nvSpPr>
              <p:spPr bwMode="auto">
                <a:xfrm flipH="1">
                  <a:off x="2477440" y="5131857"/>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defRPr/>
                  </a:pPr>
                  <a:endParaRPr lang="en-US" sz="1200" kern="0" dirty="0">
                    <a:ln>
                      <a:solidFill>
                        <a:srgbClr val="FFFFFF">
                          <a:alpha val="0"/>
                        </a:srgbClr>
                      </a:solidFill>
                    </a:ln>
                  </a:endParaRPr>
                </a:p>
              </p:txBody>
            </p:sp>
            <p:cxnSp>
              <p:nvCxnSpPr>
                <p:cNvPr id="98" name="Straight Connector 42"/>
                <p:cNvCxnSpPr>
                  <a:stCxn id="81" idx="3"/>
                  <a:endCxn id="88" idx="1"/>
                </p:cNvCxnSpPr>
                <p:nvPr/>
              </p:nvCxnSpPr>
              <p:spPr>
                <a:xfrm flipH="1">
                  <a:off x="2031222" y="5063945"/>
                  <a:ext cx="183878" cy="227245"/>
                </a:xfrm>
                <a:prstGeom prst="line">
                  <a:avLst/>
                </a:prstGeom>
                <a:noFill/>
                <a:ln w="9525" cap="flat" cmpd="sng" algn="ctr">
                  <a:solidFill>
                    <a:srgbClr val="5B9BD5"/>
                  </a:solidFill>
                  <a:prstDash val="solid"/>
                </a:ln>
                <a:effectLst/>
              </p:spPr>
            </p:cxnSp>
            <p:sp>
              <p:nvSpPr>
                <p:cNvPr id="99" name="Oval 43"/>
                <p:cNvSpPr>
                  <a:spLocks noChangeAspect="1" noChangeArrowheads="1"/>
                </p:cNvSpPr>
                <p:nvPr/>
              </p:nvSpPr>
              <p:spPr bwMode="auto">
                <a:xfrm>
                  <a:off x="2082174" y="5131848"/>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defRPr/>
                  </a:pPr>
                  <a:endParaRPr lang="en-US" sz="1200" kern="0" dirty="0">
                    <a:ln>
                      <a:solidFill>
                        <a:srgbClr val="FFFFFF">
                          <a:alpha val="0"/>
                        </a:srgbClr>
                      </a:solidFill>
                    </a:ln>
                  </a:endParaRPr>
                </a:p>
              </p:txBody>
            </p:sp>
            <p:cxnSp>
              <p:nvCxnSpPr>
                <p:cNvPr id="100" name="Straight Connector 44"/>
                <p:cNvCxnSpPr>
                  <a:stCxn id="93" idx="3"/>
                  <a:endCxn id="86" idx="7"/>
                </p:cNvCxnSpPr>
                <p:nvPr/>
              </p:nvCxnSpPr>
              <p:spPr>
                <a:xfrm flipH="1">
                  <a:off x="2155490" y="5217976"/>
                  <a:ext cx="59610" cy="88697"/>
                </a:xfrm>
                <a:prstGeom prst="line">
                  <a:avLst/>
                </a:prstGeom>
                <a:noFill/>
                <a:ln w="9525" cap="flat" cmpd="sng" algn="ctr">
                  <a:solidFill>
                    <a:srgbClr val="5B9BD5"/>
                  </a:solidFill>
                  <a:prstDash val="solid"/>
                </a:ln>
                <a:effectLst/>
              </p:spPr>
            </p:cxnSp>
            <p:cxnSp>
              <p:nvCxnSpPr>
                <p:cNvPr id="101" name="Straight Connector 45"/>
                <p:cNvCxnSpPr>
                  <a:stCxn id="95" idx="3"/>
                  <a:endCxn id="85" idx="7"/>
                </p:cNvCxnSpPr>
                <p:nvPr/>
              </p:nvCxnSpPr>
              <p:spPr>
                <a:xfrm>
                  <a:off x="2429325" y="5217994"/>
                  <a:ext cx="61506" cy="88679"/>
                </a:xfrm>
                <a:prstGeom prst="line">
                  <a:avLst/>
                </a:prstGeom>
                <a:noFill/>
                <a:ln w="9525" cap="flat" cmpd="sng" algn="ctr">
                  <a:solidFill>
                    <a:srgbClr val="5B9BD5"/>
                  </a:solidFill>
                  <a:prstDash val="solid"/>
                </a:ln>
                <a:effectLst/>
              </p:spPr>
            </p:cxnSp>
          </p:grpSp>
          <p:sp>
            <p:nvSpPr>
              <p:cNvPr id="78" name="&quot;AD DS&quot;"/>
              <p:cNvSpPr txBox="1"/>
              <p:nvPr/>
            </p:nvSpPr>
            <p:spPr>
              <a:xfrm>
                <a:off x="5621324" y="1408721"/>
                <a:ext cx="303152" cy="100326"/>
              </a:xfrm>
              <a:prstGeom prst="rect">
                <a:avLst/>
              </a:prstGeom>
              <a:noFill/>
            </p:spPr>
            <p:txBody>
              <a:bodyPr wrap="none" lIns="0" tIns="0" rIns="0" bIns="0"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CA" sz="900" b="0" dirty="0">
                    <a:latin typeface="Arial" panose="020B0604020202020204" pitchFamily="34" charset="0"/>
                    <a:ea typeface="Segoe UI" panose="020B0502040204020203" pitchFamily="34" charset="0"/>
                    <a:cs typeface="Arial" panose="020B0604020202020204" pitchFamily="34" charset="0"/>
                  </a:rPr>
                  <a:t>AD DS</a:t>
                </a:r>
              </a:p>
            </p:txBody>
          </p:sp>
        </p:grpSp>
        <p:pic>
          <p:nvPicPr>
            <p:cNvPr id="102" name="Рисунок 10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019" y="4321078"/>
              <a:ext cx="538523" cy="508551"/>
            </a:xfrm>
            <a:prstGeom prst="rect">
              <a:avLst/>
            </a:prstGeom>
          </p:spPr>
        </p:pic>
        <p:pic>
          <p:nvPicPr>
            <p:cNvPr id="103" name="Рисунок 10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325" y="6151204"/>
              <a:ext cx="538523" cy="508551"/>
            </a:xfrm>
            <a:prstGeom prst="rect">
              <a:avLst/>
            </a:prstGeom>
          </p:spPr>
        </p:pic>
        <p:pic>
          <p:nvPicPr>
            <p:cNvPr id="104" name="Picture 2" descr="File-Application_Ser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7868" y="5277484"/>
              <a:ext cx="290644" cy="51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2" descr="File-Application_Ser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3296" y="4427255"/>
              <a:ext cx="290644" cy="51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Picture 2" descr="File-Application_Ser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2508" y="5019574"/>
              <a:ext cx="290644" cy="51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2" descr="File-Application_Ser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1893" y="5584112"/>
              <a:ext cx="290644" cy="51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2" descr="File-Application_Ser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3013" y="6173159"/>
              <a:ext cx="290644" cy="51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hon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12831" y="4493216"/>
              <a:ext cx="196647" cy="446309"/>
            </a:xfrm>
            <a:prstGeom prst="rect">
              <a:avLst/>
            </a:prstGeom>
          </p:spPr>
        </p:pic>
        <p:pic>
          <p:nvPicPr>
            <p:cNvPr id="111" name="Picture 4" descr="Lapto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4553" y="5558621"/>
              <a:ext cx="500370" cy="470653"/>
            </a:xfrm>
            <a:prstGeom prst="rect">
              <a:avLst/>
            </a:prstGeom>
            <a:noFill/>
            <a:extLst>
              <a:ext uri="{909E8E84-426E-40DD-AFC4-6F175D3DCCD1}">
                <a14:hiddenFill xmlns:a14="http://schemas.microsoft.com/office/drawing/2010/main">
                  <a:solidFill>
                    <a:schemeClr val="accent2"/>
                  </a:solidFill>
                </a14:hiddenFill>
              </a:ext>
            </a:extLst>
          </p:spPr>
        </p:pic>
        <p:pic>
          <p:nvPicPr>
            <p:cNvPr id="113" name="Picture 4" descr="Lapto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172" y="4924539"/>
              <a:ext cx="500370" cy="470653"/>
            </a:xfrm>
            <a:prstGeom prst="rect">
              <a:avLst/>
            </a:prstGeom>
            <a:noFill/>
            <a:extLst>
              <a:ext uri="{909E8E84-426E-40DD-AFC4-6F175D3DCCD1}">
                <a14:hiddenFill xmlns:a14="http://schemas.microsoft.com/office/drawing/2010/main">
                  <a:solidFill>
                    <a:schemeClr val="accent2"/>
                  </a:solidFill>
                </a14:hiddenFill>
              </a:ext>
            </a:extLst>
          </p:spPr>
        </p:pic>
        <p:pic>
          <p:nvPicPr>
            <p:cNvPr id="114" name="Picture 4" descr="Lapto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65705" y="4321078"/>
              <a:ext cx="500370" cy="470653"/>
            </a:xfrm>
            <a:prstGeom prst="rect">
              <a:avLst/>
            </a:prstGeom>
            <a:noFill/>
            <a:extLst>
              <a:ext uri="{909E8E84-426E-40DD-AFC4-6F175D3DCCD1}">
                <a14:hiddenFill xmlns:a14="http://schemas.microsoft.com/office/drawing/2010/main">
                  <a:solidFill>
                    <a:schemeClr val="accent2"/>
                  </a:solidFill>
                </a14:hiddenFill>
              </a:ext>
            </a:extLst>
          </p:spPr>
        </p:pic>
        <p:pic>
          <p:nvPicPr>
            <p:cNvPr id="6150" name="Picture 6" descr="&amp;Kcy;&amp;acy;&amp;rcy;&amp;tcy;&amp;icy;&amp;ncy;&amp;kcy;&amp;icy; &amp;pcy;&amp;ocy; &amp;zcy;&amp;acy;&amp;pcy;&amp;rcy;&amp;ocy;&amp;scy;&amp;ucy; lock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13367" y="5172169"/>
              <a:ext cx="709295" cy="709295"/>
            </a:xfrm>
            <a:prstGeom prst="rect">
              <a:avLst/>
            </a:prstGeom>
            <a:noFill/>
            <a:extLst>
              <a:ext uri="{909E8E84-426E-40DD-AFC4-6F175D3DCCD1}">
                <a14:hiddenFill xmlns:a14="http://schemas.microsoft.com/office/drawing/2010/main">
                  <a:solidFill>
                    <a:srgbClr val="FFFFFF"/>
                  </a:solidFill>
                </a14:hiddenFill>
              </a:ext>
            </a:extLst>
          </p:spPr>
        </p:pic>
        <p:sp>
          <p:nvSpPr>
            <p:cNvPr id="156" name="&quot;AD DS&quot;"/>
            <p:cNvSpPr txBox="1"/>
            <p:nvPr/>
          </p:nvSpPr>
          <p:spPr>
            <a:xfrm>
              <a:off x="1533045" y="4201766"/>
              <a:ext cx="974002" cy="369332"/>
            </a:xfrm>
            <a:prstGeom prst="rect">
              <a:avLst/>
            </a:prstGeom>
            <a:noFill/>
          </p:spPr>
          <p:txBody>
            <a:bodyPr wrap="square" lIns="0" tIns="0" rIns="0" bIns="0"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ru-RU" sz="800" b="0" dirty="0">
                  <a:latin typeface="Arial" panose="020B0604020202020204" pitchFamily="34" charset="0"/>
                  <a:ea typeface="Segoe UI" panose="020B0502040204020203" pitchFamily="34" charset="0"/>
                  <a:cs typeface="Arial" panose="020B0604020202020204" pitchFamily="34" charset="0"/>
                </a:rPr>
                <a:t>Устройства, присоединенные к домену</a:t>
              </a:r>
              <a:endParaRPr lang="en-CA" sz="800" b="0" dirty="0">
                <a:latin typeface="Arial" panose="020B0604020202020204" pitchFamily="34" charset="0"/>
                <a:ea typeface="Segoe UI" panose="020B0502040204020203" pitchFamily="34" charset="0"/>
                <a:cs typeface="Arial" panose="020B0604020202020204" pitchFamily="34" charset="0"/>
              </a:endParaRPr>
            </a:p>
          </p:txBody>
        </p:sp>
        <p:sp>
          <p:nvSpPr>
            <p:cNvPr id="157" name="&quot;AD DS&quot;"/>
            <p:cNvSpPr txBox="1"/>
            <p:nvPr/>
          </p:nvSpPr>
          <p:spPr>
            <a:xfrm>
              <a:off x="1301553" y="6345240"/>
              <a:ext cx="974002" cy="369332"/>
            </a:xfrm>
            <a:prstGeom prst="rect">
              <a:avLst/>
            </a:prstGeom>
            <a:noFill/>
          </p:spPr>
          <p:txBody>
            <a:bodyPr wrap="square" lIns="0" tIns="0" rIns="0" bIns="0"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ru-RU" sz="800" b="0" dirty="0">
                  <a:latin typeface="Arial" panose="020B0604020202020204" pitchFamily="34" charset="0"/>
                  <a:ea typeface="Segoe UI" panose="020B0502040204020203" pitchFamily="34" charset="0"/>
                  <a:cs typeface="Arial" panose="020B0604020202020204" pitchFamily="34" charset="0"/>
                </a:rPr>
                <a:t>Устройства, пользователя </a:t>
              </a:r>
              <a:r>
                <a:rPr lang="en-US" sz="800" b="0" dirty="0">
                  <a:latin typeface="Arial" panose="020B0604020202020204" pitchFamily="34" charset="0"/>
                  <a:ea typeface="Segoe UI" panose="020B0502040204020203" pitchFamily="34" charset="0"/>
                  <a:cs typeface="Arial" panose="020B0604020202020204" pitchFamily="34" charset="0"/>
                </a:rPr>
                <a:t>CYOD/BYOD</a:t>
              </a:r>
              <a:endParaRPr lang="en-CA" sz="800" b="0" dirty="0">
                <a:latin typeface="Arial" panose="020B0604020202020204" pitchFamily="34" charset="0"/>
                <a:ea typeface="Segoe UI" panose="020B0502040204020203" pitchFamily="34" charset="0"/>
                <a:cs typeface="Arial" panose="020B0604020202020204" pitchFamily="34" charset="0"/>
              </a:endParaRPr>
            </a:p>
          </p:txBody>
        </p:sp>
        <p:sp>
          <p:nvSpPr>
            <p:cNvPr id="158" name="&quot;AD DS&quot;"/>
            <p:cNvSpPr txBox="1"/>
            <p:nvPr/>
          </p:nvSpPr>
          <p:spPr>
            <a:xfrm>
              <a:off x="1748641" y="5893752"/>
              <a:ext cx="974002" cy="246221"/>
            </a:xfrm>
            <a:prstGeom prst="rect">
              <a:avLst/>
            </a:prstGeom>
            <a:noFill/>
          </p:spPr>
          <p:txBody>
            <a:bodyPr wrap="square" lIns="0" tIns="0" rIns="0" bIns="0"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800" b="0" dirty="0">
                  <a:latin typeface="Arial" panose="020B0604020202020204" pitchFamily="34" charset="0"/>
                  <a:ea typeface="Segoe UI" panose="020B0502040204020203" pitchFamily="34" charset="0"/>
                  <a:cs typeface="Arial" panose="020B0604020202020204" pitchFamily="34" charset="0"/>
                </a:rPr>
                <a:t>Microsoft IT VPN Windows Intune</a:t>
              </a:r>
              <a:endParaRPr lang="en-CA" sz="800" b="0" dirty="0">
                <a:latin typeface="Arial" panose="020B0604020202020204" pitchFamily="34" charset="0"/>
                <a:ea typeface="Segoe UI" panose="020B0502040204020203" pitchFamily="34" charset="0"/>
                <a:cs typeface="Arial" panose="020B0604020202020204" pitchFamily="34" charset="0"/>
              </a:endParaRPr>
            </a:p>
          </p:txBody>
        </p:sp>
        <p:sp>
          <p:nvSpPr>
            <p:cNvPr id="159" name="&quot;AD DS&quot;"/>
            <p:cNvSpPr txBox="1"/>
            <p:nvPr/>
          </p:nvSpPr>
          <p:spPr>
            <a:xfrm>
              <a:off x="2787248" y="5884448"/>
              <a:ext cx="974002" cy="246221"/>
            </a:xfrm>
            <a:prstGeom prst="rect">
              <a:avLst/>
            </a:prstGeom>
            <a:noFill/>
          </p:spPr>
          <p:txBody>
            <a:bodyPr wrap="square" lIns="0" tIns="0" rIns="0" bIns="0"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800" b="0" dirty="0">
                  <a:latin typeface="Arial" panose="020B0604020202020204" pitchFamily="34" charset="0"/>
                  <a:ea typeface="Segoe UI" panose="020B0502040204020203" pitchFamily="34" charset="0"/>
                  <a:cs typeface="Arial" panose="020B0604020202020204" pitchFamily="34" charset="0"/>
                </a:rPr>
                <a:t>IIS</a:t>
              </a:r>
              <a:r>
                <a:rPr lang="ru-RU" sz="800" b="0" dirty="0">
                  <a:latin typeface="Arial" panose="020B0604020202020204" pitchFamily="34" charset="0"/>
                  <a:ea typeface="Segoe UI" panose="020B0502040204020203" pitchFamily="34" charset="0"/>
                  <a:cs typeface="Arial" panose="020B0604020202020204" pitchFamily="34" charset="0"/>
                </a:rPr>
                <a:t>-сервер перенаправления</a:t>
              </a:r>
              <a:endParaRPr lang="en-CA" sz="800" b="0" dirty="0">
                <a:latin typeface="Arial" panose="020B0604020202020204" pitchFamily="34" charset="0"/>
                <a:ea typeface="Segoe UI" panose="020B0502040204020203" pitchFamily="34" charset="0"/>
                <a:cs typeface="Arial" panose="020B0604020202020204" pitchFamily="34" charset="0"/>
              </a:endParaRPr>
            </a:p>
          </p:txBody>
        </p:sp>
        <p:sp>
          <p:nvSpPr>
            <p:cNvPr id="160" name="&quot;AD DS&quot;"/>
            <p:cNvSpPr txBox="1"/>
            <p:nvPr/>
          </p:nvSpPr>
          <p:spPr>
            <a:xfrm>
              <a:off x="4558081" y="4493216"/>
              <a:ext cx="790314" cy="369332"/>
            </a:xfrm>
            <a:prstGeom prst="rect">
              <a:avLst/>
            </a:prstGeom>
            <a:noFill/>
          </p:spPr>
          <p:txBody>
            <a:bodyPr wrap="square" lIns="0" tIns="0" rIns="0" bIns="0"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ru-RU" sz="800" b="0" dirty="0">
                  <a:latin typeface="Arial" panose="020B0604020202020204" pitchFamily="34" charset="0"/>
                  <a:ea typeface="Segoe UI" panose="020B0502040204020203" pitchFamily="34" charset="0"/>
                  <a:cs typeface="Arial" panose="020B0604020202020204" pitchFamily="34" charset="0"/>
                </a:rPr>
                <a:t>Северная, Южная Америка </a:t>
              </a:r>
            </a:p>
            <a:p>
              <a:r>
                <a:rPr lang="en-US" sz="800" b="0" dirty="0">
                  <a:latin typeface="Arial" panose="020B0604020202020204" pitchFamily="34" charset="0"/>
                  <a:ea typeface="Segoe UI" panose="020B0502040204020203" pitchFamily="34" charset="0"/>
                  <a:cs typeface="Arial" panose="020B0604020202020204" pitchFamily="34" charset="0"/>
                </a:rPr>
                <a:t>Sync Share</a:t>
              </a:r>
              <a:endParaRPr lang="en-CA" sz="800" b="0" dirty="0">
                <a:latin typeface="Arial" panose="020B0604020202020204" pitchFamily="34" charset="0"/>
                <a:ea typeface="Segoe UI" panose="020B0502040204020203" pitchFamily="34" charset="0"/>
                <a:cs typeface="Arial" panose="020B0604020202020204" pitchFamily="34" charset="0"/>
              </a:endParaRPr>
            </a:p>
          </p:txBody>
        </p:sp>
        <p:sp>
          <p:nvSpPr>
            <p:cNvPr id="161" name="&quot;AD DS&quot;"/>
            <p:cNvSpPr txBox="1"/>
            <p:nvPr/>
          </p:nvSpPr>
          <p:spPr>
            <a:xfrm>
              <a:off x="4352597" y="5161988"/>
              <a:ext cx="903345" cy="369332"/>
            </a:xfrm>
            <a:prstGeom prst="rect">
              <a:avLst/>
            </a:prstGeom>
            <a:noFill/>
          </p:spPr>
          <p:txBody>
            <a:bodyPr wrap="square" lIns="0" tIns="0" rIns="0" bIns="0"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ru-RU" sz="800" b="0" dirty="0">
                  <a:latin typeface="Arial" panose="020B0604020202020204" pitchFamily="34" charset="0"/>
                  <a:ea typeface="Segoe UI" panose="020B0502040204020203" pitchFamily="34" charset="0"/>
                  <a:cs typeface="Arial" panose="020B0604020202020204" pitchFamily="34" charset="0"/>
                </a:rPr>
                <a:t>Европа, Восточная Африка</a:t>
              </a:r>
            </a:p>
            <a:p>
              <a:r>
                <a:rPr lang="en-US" sz="800" b="0" dirty="0">
                  <a:latin typeface="Arial" panose="020B0604020202020204" pitchFamily="34" charset="0"/>
                  <a:ea typeface="Segoe UI" panose="020B0502040204020203" pitchFamily="34" charset="0"/>
                  <a:cs typeface="Arial" panose="020B0604020202020204" pitchFamily="34" charset="0"/>
                </a:rPr>
                <a:t>Sync Share</a:t>
              </a:r>
              <a:endParaRPr lang="en-CA" sz="800" b="0" dirty="0">
                <a:latin typeface="Arial" panose="020B0604020202020204" pitchFamily="34" charset="0"/>
                <a:ea typeface="Segoe UI" panose="020B0502040204020203" pitchFamily="34" charset="0"/>
                <a:cs typeface="Arial" panose="020B0604020202020204" pitchFamily="34" charset="0"/>
              </a:endParaRPr>
            </a:p>
          </p:txBody>
        </p:sp>
        <p:sp>
          <p:nvSpPr>
            <p:cNvPr id="162" name="&quot;AD DS&quot;"/>
            <p:cNvSpPr txBox="1"/>
            <p:nvPr/>
          </p:nvSpPr>
          <p:spPr>
            <a:xfrm>
              <a:off x="4404966" y="5700284"/>
              <a:ext cx="903345" cy="246221"/>
            </a:xfrm>
            <a:prstGeom prst="rect">
              <a:avLst/>
            </a:prstGeom>
            <a:noFill/>
          </p:spPr>
          <p:txBody>
            <a:bodyPr wrap="square" lIns="0" tIns="0" rIns="0" bIns="0"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ru-RU" sz="800" b="0" dirty="0">
                  <a:latin typeface="Arial" panose="020B0604020202020204" pitchFamily="34" charset="0"/>
                  <a:ea typeface="Segoe UI" panose="020B0502040204020203" pitchFamily="34" charset="0"/>
                  <a:cs typeface="Arial" panose="020B0604020202020204" pitchFamily="34" charset="0"/>
                </a:rPr>
                <a:t>Азия, Индия</a:t>
              </a:r>
            </a:p>
            <a:p>
              <a:r>
                <a:rPr lang="en-US" sz="800" b="0" dirty="0">
                  <a:latin typeface="Arial" panose="020B0604020202020204" pitchFamily="34" charset="0"/>
                  <a:ea typeface="Segoe UI" panose="020B0502040204020203" pitchFamily="34" charset="0"/>
                  <a:cs typeface="Arial" panose="020B0604020202020204" pitchFamily="34" charset="0"/>
                </a:rPr>
                <a:t>Sync Share</a:t>
              </a:r>
              <a:endParaRPr lang="en-CA" sz="800" b="0" dirty="0">
                <a:latin typeface="Arial" panose="020B0604020202020204" pitchFamily="34" charset="0"/>
                <a:ea typeface="Segoe UI" panose="020B0502040204020203" pitchFamily="34" charset="0"/>
                <a:cs typeface="Arial" panose="020B0604020202020204" pitchFamily="34" charset="0"/>
              </a:endParaRPr>
            </a:p>
          </p:txBody>
        </p:sp>
        <p:sp>
          <p:nvSpPr>
            <p:cNvPr id="163" name="&quot;AD DS&quot;"/>
            <p:cNvSpPr txBox="1"/>
            <p:nvPr/>
          </p:nvSpPr>
          <p:spPr>
            <a:xfrm>
              <a:off x="4592858" y="6320291"/>
              <a:ext cx="903345" cy="369332"/>
            </a:xfrm>
            <a:prstGeom prst="rect">
              <a:avLst/>
            </a:prstGeom>
            <a:noFill/>
          </p:spPr>
          <p:txBody>
            <a:bodyPr wrap="square" lIns="0" tIns="0" rIns="0" bIns="0"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ru-RU" sz="800" b="0" dirty="0">
                  <a:latin typeface="Arial" panose="020B0604020202020204" pitchFamily="34" charset="0"/>
                  <a:ea typeface="Segoe UI" panose="020B0502040204020203" pitchFamily="34" charset="0"/>
                  <a:cs typeface="Arial" panose="020B0604020202020204" pitchFamily="34" charset="0"/>
                </a:rPr>
                <a:t>Южная часть Тихого океана</a:t>
              </a:r>
            </a:p>
            <a:p>
              <a:r>
                <a:rPr lang="en-US" sz="800" b="0" dirty="0">
                  <a:latin typeface="Arial" panose="020B0604020202020204" pitchFamily="34" charset="0"/>
                  <a:ea typeface="Segoe UI" panose="020B0502040204020203" pitchFamily="34" charset="0"/>
                  <a:cs typeface="Arial" panose="020B0604020202020204" pitchFamily="34" charset="0"/>
                </a:rPr>
                <a:t>Sync Share</a:t>
              </a:r>
              <a:endParaRPr lang="en-CA" sz="800" b="0" dirty="0">
                <a:latin typeface="Arial" panose="020B0604020202020204" pitchFamily="34" charset="0"/>
                <a:ea typeface="Segoe UI" panose="020B0502040204020203" pitchFamily="34" charset="0"/>
                <a:cs typeface="Arial" panose="020B0604020202020204" pitchFamily="34" charset="0"/>
              </a:endParaRPr>
            </a:p>
          </p:txBody>
        </p:sp>
      </p:grpSp>
    </p:spTree>
    <p:extLst>
      <p:ext uri="{BB962C8B-B14F-4D97-AF65-F5344CB8AC3E}">
        <p14:creationId xmlns:p14="http://schemas.microsoft.com/office/powerpoint/2010/main" val="3336590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Прямоугольник: скругленные противолежащие углы 66"/>
          <p:cNvSpPr/>
          <p:nvPr/>
        </p:nvSpPr>
        <p:spPr>
          <a:xfrm>
            <a:off x="6270340" y="1773141"/>
            <a:ext cx="5623124" cy="3052859"/>
          </a:xfrm>
          <a:prstGeom prst="round2Diag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5" name="TextBox 4"/>
          <p:cNvSpPr txBox="1"/>
          <p:nvPr/>
        </p:nvSpPr>
        <p:spPr>
          <a:xfrm>
            <a:off x="194950" y="106505"/>
            <a:ext cx="11698514"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Настройка рабочих папок</a:t>
            </a:r>
            <a:endParaRPr lang="en-US" sz="3600" dirty="0">
              <a:solidFill>
                <a:schemeClr val="bg1"/>
              </a:solidFill>
              <a:latin typeface="+mj-lt"/>
            </a:endParaRPr>
          </a:p>
        </p:txBody>
      </p:sp>
      <p:sp>
        <p:nvSpPr>
          <p:cNvPr id="61" name="Content Placeholder 2"/>
          <p:cNvSpPr>
            <a:spLocks noGrp="1"/>
          </p:cNvSpPr>
          <p:nvPr/>
        </p:nvSpPr>
        <p:spPr bwMode="auto">
          <a:xfrm>
            <a:off x="460187" y="1285863"/>
            <a:ext cx="5389016" cy="289764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ru-RU" sz="1600" b="1" dirty="0">
                <a:latin typeface="Arial" panose="020B0604020202020204" pitchFamily="34" charset="0"/>
                <a:cs typeface="Arial" panose="020B0604020202020204" pitchFamily="34" charset="0"/>
              </a:rPr>
              <a:t>Конфигурация сервера</a:t>
            </a:r>
          </a:p>
          <a:p>
            <a:pPr marL="444500" indent="-261938">
              <a:buFont typeface="Wingdings" panose="05000000000000000000" pitchFamily="2" charset="2"/>
              <a:buChar char="q"/>
            </a:pPr>
            <a:r>
              <a:rPr lang="ru-RU" sz="1600" dirty="0">
                <a:latin typeface="Arial" panose="020B0604020202020204" pitchFamily="34" charset="0"/>
                <a:cs typeface="Arial" panose="020B0604020202020204" pitchFamily="34" charset="0"/>
              </a:rPr>
              <a:t>Установите роль папки «Рабочая папка»</a:t>
            </a:r>
          </a:p>
          <a:p>
            <a:pPr marL="444500" indent="-261938">
              <a:buFont typeface="Wingdings" panose="05000000000000000000" pitchFamily="2" charset="2"/>
              <a:buChar char="q"/>
            </a:pPr>
            <a:r>
              <a:rPr lang="ru-RU" sz="1600" dirty="0">
                <a:latin typeface="Arial" panose="020B0604020202020204" pitchFamily="34" charset="0"/>
                <a:cs typeface="Arial" panose="020B0604020202020204" pitchFamily="34" charset="0"/>
              </a:rPr>
              <a:t>Создайте синхронизацию общей папки</a:t>
            </a:r>
          </a:p>
          <a:p>
            <a:pPr marL="444500" indent="-261938">
              <a:buFont typeface="Wingdings" panose="05000000000000000000" pitchFamily="2" charset="2"/>
              <a:buChar char="q"/>
            </a:pPr>
            <a:r>
              <a:rPr lang="ru-RU" sz="1600" dirty="0">
                <a:latin typeface="Arial" panose="020B0604020202020204" pitchFamily="34" charset="0"/>
                <a:cs typeface="Arial" panose="020B0604020202020204" pitchFamily="34" charset="0"/>
              </a:rPr>
              <a:t>Установите сертификат сервера, который имеет такое же имя как URL Рабочей папки</a:t>
            </a:r>
          </a:p>
          <a:p>
            <a:pPr marL="0" indent="0">
              <a:buNone/>
            </a:pPr>
            <a:r>
              <a:rPr lang="ru-RU" sz="1600" b="1" dirty="0">
                <a:latin typeface="Arial" panose="020B0604020202020204" pitchFamily="34" charset="0"/>
                <a:cs typeface="Arial" panose="020B0604020202020204" pitchFamily="34" charset="0"/>
              </a:rPr>
              <a:t>Конфигурация клиента</a:t>
            </a:r>
          </a:p>
          <a:p>
            <a:pPr marL="468312" indent="-285750">
              <a:buFont typeface="Wingdings" panose="05000000000000000000" pitchFamily="2" charset="2"/>
              <a:buChar char="q"/>
            </a:pPr>
            <a:r>
              <a:rPr lang="ru-RU" sz="1600" dirty="0">
                <a:latin typeface="Arial" panose="020B0604020202020204" pitchFamily="34" charset="0"/>
                <a:cs typeface="Arial" panose="020B0604020202020204" pitchFamily="34" charset="0"/>
              </a:rPr>
              <a:t>Для ручной настройки, пользователь вводит свой адрес электронной почты вручную</a:t>
            </a:r>
          </a:p>
          <a:p>
            <a:pPr marL="468312" indent="-285750">
              <a:buFont typeface="Wingdings" panose="05000000000000000000" pitchFamily="2" charset="2"/>
              <a:buChar char="q"/>
            </a:pPr>
            <a:r>
              <a:rPr lang="ru-RU" sz="1600" dirty="0">
                <a:latin typeface="Arial" panose="020B0604020202020204" pitchFamily="34" charset="0"/>
                <a:cs typeface="Arial" panose="020B0604020202020204" pitchFamily="34" charset="0"/>
              </a:rPr>
              <a:t>Для автоматической настройки можно использовать групповую политику</a:t>
            </a:r>
          </a:p>
        </p:txBody>
      </p:sp>
      <p:sp>
        <p:nvSpPr>
          <p:cNvPr id="62" name="Title 1"/>
          <p:cNvSpPr txBox="1">
            <a:spLocks/>
          </p:cNvSpPr>
          <p:nvPr/>
        </p:nvSpPr>
        <p:spPr>
          <a:xfrm>
            <a:off x="6453781" y="1353938"/>
            <a:ext cx="4938940"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a:solidFill>
                  <a:srgbClr val="C00000"/>
                </a:solidFill>
              </a:rPr>
              <a:t>Демонстрация: настройка рабочей папки</a:t>
            </a:r>
            <a:endParaRPr lang="en-CA" sz="1800" b="1" dirty="0">
              <a:solidFill>
                <a:srgbClr val="C00000"/>
              </a:solidFill>
            </a:endParaRPr>
          </a:p>
        </p:txBody>
      </p:sp>
      <p:sp>
        <p:nvSpPr>
          <p:cNvPr id="64" name="Content Placeholder 2"/>
          <p:cNvSpPr>
            <a:spLocks noGrp="1"/>
          </p:cNvSpPr>
          <p:nvPr/>
        </p:nvSpPr>
        <p:spPr bwMode="auto">
          <a:xfrm>
            <a:off x="6453781" y="2094602"/>
            <a:ext cx="5439683" cy="30507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1" indent="0">
              <a:buNone/>
            </a:pPr>
            <a:r>
              <a:rPr lang="ru-RU" sz="1600" dirty="0">
                <a:latin typeface="Arial" panose="020B0604020202020204" pitchFamily="34" charset="0"/>
                <a:cs typeface="Arial" panose="020B0604020202020204" pitchFamily="34" charset="0"/>
              </a:rPr>
              <a:t>В этой демонстрации, Вы увидите, как:</a:t>
            </a:r>
          </a:p>
          <a:p>
            <a:pPr lvl="1"/>
            <a:r>
              <a:rPr lang="ru-RU" sz="1600" dirty="0">
                <a:latin typeface="Arial" panose="020B0604020202020204" pitchFamily="34" charset="0"/>
                <a:cs typeface="Arial" panose="020B0604020202020204" pitchFamily="34" charset="0"/>
              </a:rPr>
              <a:t>Устанавливать папки в роли рабочих</a:t>
            </a:r>
          </a:p>
          <a:p>
            <a:pPr lvl="1"/>
            <a:r>
              <a:rPr lang="ru-RU" sz="1600" dirty="0">
                <a:latin typeface="Arial" panose="020B0604020202020204" pitchFamily="34" charset="0"/>
                <a:cs typeface="Arial" panose="020B0604020202020204" pitchFamily="34" charset="0"/>
              </a:rPr>
              <a:t>Создавать синхронизацию общих папок для рабочих папок на файловом сервере</a:t>
            </a:r>
          </a:p>
          <a:p>
            <a:pPr lvl="1"/>
            <a:r>
              <a:rPr lang="ru-RU" sz="1600" dirty="0">
                <a:latin typeface="Arial" panose="020B0604020202020204" pitchFamily="34" charset="0"/>
                <a:cs typeface="Arial" panose="020B0604020202020204" pitchFamily="34" charset="0"/>
              </a:rPr>
              <a:t>Настраивать доступ к рабочим папкам на клиенте </a:t>
            </a:r>
            <a:r>
              <a:rPr lang="ru-RU" sz="1600" dirty="0" err="1">
                <a:latin typeface="Arial" panose="020B0604020202020204" pitchFamily="34" charset="0"/>
                <a:cs typeface="Arial" panose="020B0604020202020204" pitchFamily="34" charset="0"/>
              </a:rPr>
              <a:t>Windows</a:t>
            </a:r>
            <a:r>
              <a:rPr lang="ru-RU" sz="1600" dirty="0">
                <a:latin typeface="Arial" panose="020B0604020202020204" pitchFamily="34" charset="0"/>
                <a:cs typeface="Arial" panose="020B0604020202020204" pitchFamily="34" charset="0"/>
              </a:rPr>
              <a:t> 8.1</a:t>
            </a:r>
          </a:p>
          <a:p>
            <a:pPr lvl="1"/>
            <a:r>
              <a:rPr lang="ru-RU" sz="1600" dirty="0">
                <a:latin typeface="Arial" panose="020B0604020202020204" pitchFamily="34" charset="0"/>
                <a:cs typeface="Arial" panose="020B0604020202020204" pitchFamily="34" charset="0"/>
              </a:rPr>
              <a:t>Создавать файлы в рабочей папке</a:t>
            </a:r>
          </a:p>
          <a:p>
            <a:pPr lvl="1"/>
            <a:r>
              <a:rPr lang="ru-RU" sz="1600" dirty="0">
                <a:latin typeface="Arial" panose="020B0604020202020204" pitchFamily="34" charset="0"/>
                <a:cs typeface="Arial" panose="020B0604020202020204" pitchFamily="34" charset="0"/>
              </a:rPr>
              <a:t>Настраивать рабочие папки для синхронизации данных со вторым клиентом </a:t>
            </a:r>
            <a:r>
              <a:rPr lang="ru-RU" sz="1600" dirty="0" err="1">
                <a:latin typeface="Arial" panose="020B0604020202020204" pitchFamily="34" charset="0"/>
                <a:cs typeface="Arial" panose="020B0604020202020204" pitchFamily="34" charset="0"/>
              </a:rPr>
              <a:t>Windows</a:t>
            </a:r>
            <a:r>
              <a:rPr lang="ru-RU" sz="1600" dirty="0">
                <a:latin typeface="Arial" panose="020B0604020202020204" pitchFamily="34" charset="0"/>
                <a:cs typeface="Arial" panose="020B0604020202020204" pitchFamily="34" charset="0"/>
              </a:rPr>
              <a:t> 8.1</a:t>
            </a:r>
            <a:endParaRPr lang="en-US" sz="1600" dirty="0">
              <a:latin typeface="Arial" panose="020B0604020202020204" pitchFamily="34" charset="0"/>
              <a:cs typeface="Arial" panose="020B0604020202020204" pitchFamily="34" charset="0"/>
            </a:endParaRPr>
          </a:p>
        </p:txBody>
      </p:sp>
      <p:grpSp>
        <p:nvGrpSpPr>
          <p:cNvPr id="7169" name="Группа 7168"/>
          <p:cNvGrpSpPr/>
          <p:nvPr/>
        </p:nvGrpSpPr>
        <p:grpSpPr>
          <a:xfrm>
            <a:off x="89329" y="4826000"/>
            <a:ext cx="8644875" cy="1649894"/>
            <a:chOff x="89329" y="4826000"/>
            <a:chExt cx="8644875" cy="1649894"/>
          </a:xfrm>
        </p:grpSpPr>
        <p:pic>
          <p:nvPicPr>
            <p:cNvPr id="7174" name="Picture 6" descr="&amp;Kcy;&amp;acy;&amp;rcy;&amp;tcy;&amp;icy;&amp;ncy;&amp;kcy;&amp;icy; &amp;pcy;&amp;ocy; &amp;zcy;&amp;acy;&amp;pcy;&amp;rcy;&amp;ocy;&amp;scy;&amp;ucy; user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329" y="4935468"/>
              <a:ext cx="1230587" cy="1309594"/>
            </a:xfrm>
            <a:prstGeom prst="rect">
              <a:avLst/>
            </a:prstGeom>
            <a:noFill/>
            <a:extLst>
              <a:ext uri="{909E8E84-426E-40DD-AFC4-6F175D3DCCD1}">
                <a14:hiddenFill xmlns:a14="http://schemas.microsoft.com/office/drawing/2010/main">
                  <a:solidFill>
                    <a:srgbClr val="FFFFFF"/>
                  </a:solidFill>
                </a14:hiddenFill>
              </a:ext>
            </a:extLst>
          </p:spPr>
        </p:pic>
        <p:sp>
          <p:nvSpPr>
            <p:cNvPr id="9" name="Овал 8"/>
            <p:cNvSpPr/>
            <p:nvPr/>
          </p:nvSpPr>
          <p:spPr>
            <a:xfrm>
              <a:off x="1482163" y="4865755"/>
              <a:ext cx="1530045" cy="15271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9" name="Рисунок 6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7992" y="5262836"/>
              <a:ext cx="571689" cy="539871"/>
            </a:xfrm>
            <a:prstGeom prst="rect">
              <a:avLst/>
            </a:prstGeom>
          </p:spPr>
        </p:pic>
        <p:pic>
          <p:nvPicPr>
            <p:cNvPr id="71" name="Picture 4" descr="Lapto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9496" y="5774409"/>
              <a:ext cx="500370" cy="470653"/>
            </a:xfrm>
            <a:prstGeom prst="rect">
              <a:avLst/>
            </a:prstGeom>
            <a:noFill/>
            <a:extLst>
              <a:ext uri="{909E8E84-426E-40DD-AFC4-6F175D3DCCD1}">
                <a14:hiddenFill xmlns:a14="http://schemas.microsoft.com/office/drawing/2010/main">
                  <a:solidFill>
                    <a:schemeClr val="accent2"/>
                  </a:solidFill>
                </a14:hiddenFill>
              </a:ext>
            </a:extLst>
          </p:spPr>
        </p:pic>
        <p:pic>
          <p:nvPicPr>
            <p:cNvPr id="72" name="phon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29866" y="5309618"/>
              <a:ext cx="196647" cy="446309"/>
            </a:xfrm>
            <a:prstGeom prst="rect">
              <a:avLst/>
            </a:prstGeom>
          </p:spPr>
        </p:pic>
        <p:pic>
          <p:nvPicPr>
            <p:cNvPr id="7176" name="Picture 8" descr="&amp;Kcy;&amp;acy;&amp;rcy;&amp;tcy;&amp;icy;&amp;ncy;&amp;kcy;&amp;icy; &amp;pcy;&amp;ocy; &amp;zcy;&amp;acy;&amp;pcy;&amp;rcy;&amp;ocy;&amp;scy;&amp;ucy; folder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13999" y="5802707"/>
              <a:ext cx="489445" cy="489445"/>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 descr="Lapto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8388" y="5224959"/>
              <a:ext cx="755020" cy="710179"/>
            </a:xfrm>
            <a:prstGeom prst="rect">
              <a:avLst/>
            </a:prstGeom>
            <a:noFill/>
            <a:extLst>
              <a:ext uri="{909E8E84-426E-40DD-AFC4-6F175D3DCCD1}">
                <a14:hiddenFill xmlns:a14="http://schemas.microsoft.com/office/drawing/2010/main">
                  <a:solidFill>
                    <a:schemeClr val="accent2"/>
                  </a:solidFill>
                </a14:hiddenFill>
              </a:ext>
            </a:extLst>
          </p:spPr>
        </p:pic>
        <p:pic>
          <p:nvPicPr>
            <p:cNvPr id="75" name="Picture 2" descr="File-Application_Serv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84860" y="4935468"/>
              <a:ext cx="556625" cy="98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0" descr="&amp;Kcy;&amp;acy;&amp;rcy;&amp;tcy;&amp;icy;&amp;ncy;&amp;kcy;&amp;icy; &amp;pcy;&amp;ocy; &amp;zcy;&amp;acy;&amp;pcy;&amp;rcy;&amp;ocy;&amp;scy;&amp;ucy; files server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94813" y="4826000"/>
              <a:ext cx="649812" cy="649812"/>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Прямая со стрелкой 27"/>
            <p:cNvCxnSpPr/>
            <p:nvPr/>
          </p:nvCxnSpPr>
          <p:spPr>
            <a:xfrm>
              <a:off x="944868" y="5574074"/>
              <a:ext cx="477078" cy="0"/>
            </a:xfrm>
            <a:prstGeom prst="straightConnector1">
              <a:avLst/>
            </a:prstGeom>
            <a:ln>
              <a:prstDash val="dash"/>
              <a:headEnd type="triangle"/>
              <a:tailEnd type="triangle"/>
            </a:ln>
          </p:spPr>
          <p:style>
            <a:lnRef idx="3">
              <a:schemeClr val="dk1"/>
            </a:lnRef>
            <a:fillRef idx="0">
              <a:schemeClr val="dk1"/>
            </a:fillRef>
            <a:effectRef idx="2">
              <a:schemeClr val="dk1"/>
            </a:effectRef>
            <a:fontRef idx="minor">
              <a:schemeClr val="tx1"/>
            </a:fontRef>
          </p:style>
        </p:cxnSp>
        <p:cxnSp>
          <p:nvCxnSpPr>
            <p:cNvPr id="76" name="Прямая со стрелкой 75"/>
            <p:cNvCxnSpPr/>
            <p:nvPr/>
          </p:nvCxnSpPr>
          <p:spPr>
            <a:xfrm>
              <a:off x="3103444" y="5574074"/>
              <a:ext cx="1190260" cy="0"/>
            </a:xfrm>
            <a:prstGeom prst="straightConnector1">
              <a:avLst/>
            </a:prstGeom>
            <a:ln>
              <a:prstDash val="dash"/>
              <a:headEnd type="triangle"/>
              <a:tailEnd type="triangle"/>
            </a:ln>
          </p:spPr>
          <p:style>
            <a:lnRef idx="3">
              <a:schemeClr val="dk1"/>
            </a:lnRef>
            <a:fillRef idx="0">
              <a:schemeClr val="dk1"/>
            </a:fillRef>
            <a:effectRef idx="2">
              <a:schemeClr val="dk1"/>
            </a:effectRef>
            <a:fontRef idx="minor">
              <a:schemeClr val="tx1"/>
            </a:fontRef>
          </p:style>
        </p:cxnSp>
        <p:cxnSp>
          <p:nvCxnSpPr>
            <p:cNvPr id="79" name="Прямая со стрелкой 78"/>
            <p:cNvCxnSpPr/>
            <p:nvPr/>
          </p:nvCxnSpPr>
          <p:spPr>
            <a:xfrm>
              <a:off x="4988359" y="5574074"/>
              <a:ext cx="1190260" cy="0"/>
            </a:xfrm>
            <a:prstGeom prst="straightConnector1">
              <a:avLst/>
            </a:prstGeom>
            <a:ln>
              <a:prstDash val="dash"/>
              <a:headEnd type="triangle"/>
              <a:tailEnd type="triangle"/>
            </a:ln>
          </p:spPr>
          <p:style>
            <a:lnRef idx="3">
              <a:schemeClr val="dk1"/>
            </a:lnRef>
            <a:fillRef idx="0">
              <a:schemeClr val="dk1"/>
            </a:fillRef>
            <a:effectRef idx="2">
              <a:schemeClr val="dk1"/>
            </a:effectRef>
            <a:fontRef idx="minor">
              <a:schemeClr val="tx1"/>
            </a:fontRef>
          </p:style>
        </p:cxnSp>
        <p:pic>
          <p:nvPicPr>
            <p:cNvPr id="73" name="Picture 8" descr="&amp;Kcy;&amp;acy;&amp;rcy;&amp;tcy;&amp;icy;&amp;ncy;&amp;kcy;&amp;icy; &amp;pcy;&amp;ocy; &amp;zcy;&amp;acy;&amp;pcy;&amp;rcy;&amp;ocy;&amp;scy;&amp;ucy; folder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45319" y="5732280"/>
              <a:ext cx="489445" cy="489445"/>
            </a:xfrm>
            <a:prstGeom prst="rect">
              <a:avLst/>
            </a:prstGeom>
            <a:noFill/>
            <a:extLst>
              <a:ext uri="{909E8E84-426E-40DD-AFC4-6F175D3DCCD1}">
                <a14:hiddenFill xmlns:a14="http://schemas.microsoft.com/office/drawing/2010/main">
                  <a:solidFill>
                    <a:srgbClr val="FFFFFF"/>
                  </a:solidFill>
                </a14:hiddenFill>
              </a:ext>
            </a:extLst>
          </p:spPr>
        </p:pic>
        <p:sp>
          <p:nvSpPr>
            <p:cNvPr id="7168" name="TextBox 7167"/>
            <p:cNvSpPr txBox="1"/>
            <p:nvPr/>
          </p:nvSpPr>
          <p:spPr>
            <a:xfrm>
              <a:off x="2592958" y="6245062"/>
              <a:ext cx="2425148" cy="230832"/>
            </a:xfrm>
            <a:prstGeom prst="rect">
              <a:avLst/>
            </a:prstGeom>
            <a:noFill/>
          </p:spPr>
          <p:txBody>
            <a:bodyPr wrap="square" rtlCol="0">
              <a:spAutoFit/>
            </a:bodyPr>
            <a:lstStyle/>
            <a:p>
              <a:r>
                <a:rPr lang="ru-RU" sz="900" dirty="0">
                  <a:latin typeface="Arial" panose="020B0604020202020204" pitchFamily="34" charset="0"/>
                  <a:cs typeface="Arial" panose="020B0604020202020204" pitchFamily="34" charset="0"/>
                </a:rPr>
                <a:t>Рабочие папки</a:t>
              </a:r>
            </a:p>
          </p:txBody>
        </p:sp>
        <p:sp>
          <p:nvSpPr>
            <p:cNvPr id="80" name="TextBox 79"/>
            <p:cNvSpPr txBox="1"/>
            <p:nvPr/>
          </p:nvSpPr>
          <p:spPr>
            <a:xfrm>
              <a:off x="1669481" y="5046453"/>
              <a:ext cx="2425148" cy="230832"/>
            </a:xfrm>
            <a:prstGeom prst="rect">
              <a:avLst/>
            </a:prstGeom>
            <a:noFill/>
          </p:spPr>
          <p:txBody>
            <a:bodyPr wrap="square" rtlCol="0">
              <a:spAutoFit/>
            </a:bodyPr>
            <a:lstStyle/>
            <a:p>
              <a:r>
                <a:rPr lang="ru-RU" sz="900" dirty="0">
                  <a:latin typeface="Arial" panose="020B0604020202020204" pitchFamily="34" charset="0"/>
                  <a:cs typeface="Arial" panose="020B0604020202020204" pitchFamily="34" charset="0"/>
                </a:rPr>
                <a:t>Личные устройства</a:t>
              </a:r>
            </a:p>
          </p:txBody>
        </p:sp>
        <p:sp>
          <p:nvSpPr>
            <p:cNvPr id="88" name="TextBox 87"/>
            <p:cNvSpPr txBox="1"/>
            <p:nvPr/>
          </p:nvSpPr>
          <p:spPr>
            <a:xfrm>
              <a:off x="6923408" y="5282109"/>
              <a:ext cx="1394462" cy="369332"/>
            </a:xfrm>
            <a:prstGeom prst="rect">
              <a:avLst/>
            </a:prstGeom>
            <a:noFill/>
          </p:spPr>
          <p:txBody>
            <a:bodyPr wrap="square" rtlCol="0">
              <a:spAutoFit/>
            </a:bodyPr>
            <a:lstStyle/>
            <a:p>
              <a:r>
                <a:rPr lang="ru-RU" sz="900" dirty="0">
                  <a:latin typeface="Arial" panose="020B0604020202020204" pitchFamily="34" charset="0"/>
                  <a:cs typeface="Arial" panose="020B0604020202020204" pitchFamily="34" charset="0"/>
                </a:rPr>
                <a:t>Устройства, включённое в домен</a:t>
              </a:r>
            </a:p>
          </p:txBody>
        </p:sp>
        <p:sp>
          <p:nvSpPr>
            <p:cNvPr id="89" name="TextBox 88"/>
            <p:cNvSpPr txBox="1"/>
            <p:nvPr/>
          </p:nvSpPr>
          <p:spPr>
            <a:xfrm>
              <a:off x="6309056" y="6158987"/>
              <a:ext cx="2425148" cy="230832"/>
            </a:xfrm>
            <a:prstGeom prst="rect">
              <a:avLst/>
            </a:prstGeom>
            <a:noFill/>
          </p:spPr>
          <p:txBody>
            <a:bodyPr wrap="square" rtlCol="0">
              <a:spAutoFit/>
            </a:bodyPr>
            <a:lstStyle/>
            <a:p>
              <a:r>
                <a:rPr lang="ru-RU" sz="900" dirty="0">
                  <a:latin typeface="Arial" panose="020B0604020202020204" pitchFamily="34" charset="0"/>
                  <a:cs typeface="Arial" panose="020B0604020202020204" pitchFamily="34" charset="0"/>
                </a:rPr>
                <a:t>Рабочие папки</a:t>
              </a:r>
            </a:p>
          </p:txBody>
        </p:sp>
        <p:sp>
          <p:nvSpPr>
            <p:cNvPr id="90" name="TextBox 89"/>
            <p:cNvSpPr txBox="1"/>
            <p:nvPr/>
          </p:nvSpPr>
          <p:spPr>
            <a:xfrm>
              <a:off x="3504775" y="5911303"/>
              <a:ext cx="2425148" cy="369332"/>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Windows Server</a:t>
              </a:r>
              <a:endParaRPr lang="ru-RU" sz="900" dirty="0">
                <a:latin typeface="Arial" panose="020B0604020202020204" pitchFamily="34" charset="0"/>
                <a:cs typeface="Arial" panose="020B0604020202020204" pitchFamily="34" charset="0"/>
              </a:endParaRPr>
            </a:p>
            <a:p>
              <a:pPr algn="ctr"/>
              <a:r>
                <a:rPr lang="ru-RU" sz="900" dirty="0">
                  <a:latin typeface="Arial" panose="020B0604020202020204" pitchFamily="34" charset="0"/>
                  <a:cs typeface="Arial" panose="020B0604020202020204" pitchFamily="34" charset="0"/>
                </a:rPr>
                <a:t>Файловый сервер</a:t>
              </a:r>
            </a:p>
          </p:txBody>
        </p:sp>
      </p:grpSp>
    </p:spTree>
    <p:extLst>
      <p:ext uri="{BB962C8B-B14F-4D97-AF65-F5344CB8AC3E}">
        <p14:creationId xmlns:p14="http://schemas.microsoft.com/office/powerpoint/2010/main" val="2374011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1324" y="81485"/>
            <a:ext cx="12017832" cy="630942"/>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500" dirty="0">
                <a:solidFill>
                  <a:schemeClr val="bg1"/>
                </a:solidFill>
                <a:latin typeface="+mj-lt"/>
              </a:rPr>
              <a:t>Занятие 4. Настройка сетевой печати</a:t>
            </a:r>
            <a:endParaRPr lang="en-US" sz="3500" dirty="0">
              <a:solidFill>
                <a:schemeClr val="bg1"/>
              </a:solidFill>
              <a:latin typeface="+mj-lt"/>
            </a:endParaRPr>
          </a:p>
        </p:txBody>
      </p:sp>
      <p:sp>
        <p:nvSpPr>
          <p:cNvPr id="52" name="Text Placeholder 2"/>
          <p:cNvSpPr txBox="1">
            <a:spLocks/>
          </p:cNvSpPr>
          <p:nvPr/>
        </p:nvSpPr>
        <p:spPr>
          <a:xfrm>
            <a:off x="458788" y="1219998"/>
            <a:ext cx="8239939" cy="3467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4500" indent="-444500">
              <a:buClr>
                <a:schemeClr val="accent1">
                  <a:lumMod val="75000"/>
                </a:schemeClr>
              </a:buClr>
              <a:buFont typeface="Wingdings" panose="05000000000000000000" pitchFamily="2" charset="2"/>
              <a:buChar char="Ø"/>
            </a:pPr>
            <a:r>
              <a:rPr lang="ru-RU" sz="2200" dirty="0">
                <a:latin typeface="Arial" panose="020B0604020202020204" pitchFamily="34" charset="0"/>
                <a:cs typeface="Arial" panose="020B0604020202020204" pitchFamily="34" charset="0"/>
              </a:rPr>
              <a:t>Преимущества сетевой печати</a:t>
            </a:r>
            <a:endParaRPr lang="en-US" sz="2200" dirty="0">
              <a:latin typeface="Arial" panose="020B0604020202020204" pitchFamily="34" charset="0"/>
              <a:cs typeface="Arial" panose="020B0604020202020204" pitchFamily="34" charset="0"/>
            </a:endParaRPr>
          </a:p>
          <a:p>
            <a:pPr marL="444500" indent="-444500">
              <a:buClr>
                <a:schemeClr val="accent1">
                  <a:lumMod val="75000"/>
                </a:schemeClr>
              </a:buClr>
              <a:buFont typeface="Wingdings" panose="05000000000000000000" pitchFamily="2" charset="2"/>
              <a:buChar char="Ø"/>
            </a:pPr>
            <a:r>
              <a:rPr lang="ru-RU" sz="2200" dirty="0">
                <a:latin typeface="Arial" panose="020B0604020202020204" pitchFamily="34" charset="0"/>
                <a:cs typeface="Arial" panose="020B0604020202020204" pitchFamily="34" charset="0"/>
              </a:rPr>
              <a:t>Что такое </a:t>
            </a:r>
            <a:r>
              <a:rPr lang="ru-RU" sz="2200" dirty="0" err="1">
                <a:latin typeface="Arial" panose="020B0604020202020204" pitchFamily="34" charset="0"/>
                <a:cs typeface="Arial" panose="020B0604020202020204" pitchFamily="34" charset="0"/>
              </a:rPr>
              <a:t>Enhanced</a:t>
            </a:r>
            <a:r>
              <a:rPr lang="ru-RU" sz="2200" dirty="0">
                <a:latin typeface="Arial" panose="020B0604020202020204" pitchFamily="34" charset="0"/>
                <a:cs typeface="Arial" panose="020B0604020202020204" pitchFamily="34" charset="0"/>
              </a:rPr>
              <a:t> </a:t>
            </a:r>
            <a:r>
              <a:rPr lang="en-CA" sz="2200" dirty="0">
                <a:latin typeface="Arial" panose="020B0604020202020204" pitchFamily="34" charset="0"/>
                <a:cs typeface="Arial" panose="020B0604020202020204" pitchFamily="34" charset="0"/>
              </a:rPr>
              <a:t>Point</a:t>
            </a:r>
            <a:r>
              <a:rPr lang="ru-RU" sz="2200" dirty="0">
                <a:latin typeface="Arial" panose="020B0604020202020204" pitchFamily="34" charset="0"/>
                <a:cs typeface="Arial" panose="020B0604020202020204" pitchFamily="34" charset="0"/>
              </a:rPr>
              <a:t> и </a:t>
            </a:r>
            <a:r>
              <a:rPr lang="en-CA" sz="2200" dirty="0">
                <a:latin typeface="Arial" panose="020B0604020202020204" pitchFamily="34" charset="0"/>
                <a:cs typeface="Arial" panose="020B0604020202020204" pitchFamily="34" charset="0"/>
              </a:rPr>
              <a:t>Print</a:t>
            </a:r>
            <a:r>
              <a:rPr lang="ru-RU" sz="2200" dirty="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p>
            <a:pPr marL="444500" indent="-444500">
              <a:buClr>
                <a:schemeClr val="accent1">
                  <a:lumMod val="75000"/>
                </a:schemeClr>
              </a:buClr>
              <a:buFont typeface="Wingdings" panose="05000000000000000000" pitchFamily="2" charset="2"/>
              <a:buChar char="Ø"/>
            </a:pPr>
            <a:r>
              <a:rPr lang="ru-RU" sz="2200" dirty="0">
                <a:latin typeface="Arial" panose="020B0604020202020204" pitchFamily="34" charset="0"/>
                <a:cs typeface="Arial" panose="020B0604020202020204" pitchFamily="34" charset="0"/>
              </a:rPr>
              <a:t>Параметры безопасности для сетевой печати</a:t>
            </a:r>
            <a:endParaRPr lang="en-US" sz="2200" dirty="0">
              <a:latin typeface="Arial" panose="020B0604020202020204" pitchFamily="34" charset="0"/>
              <a:cs typeface="Arial" panose="020B0604020202020204" pitchFamily="34" charset="0"/>
            </a:endParaRPr>
          </a:p>
          <a:p>
            <a:pPr marL="444500" indent="-444500">
              <a:buClr>
                <a:schemeClr val="accent1">
                  <a:lumMod val="75000"/>
                </a:schemeClr>
              </a:buClr>
              <a:buFont typeface="Wingdings" panose="05000000000000000000" pitchFamily="2" charset="2"/>
              <a:buChar char="Ø"/>
            </a:pPr>
            <a:r>
              <a:rPr lang="ru-RU" sz="2200" dirty="0">
                <a:latin typeface="Arial" panose="020B0604020202020204" pitchFamily="34" charset="0"/>
                <a:cs typeface="Arial" panose="020B0604020202020204" pitchFamily="34" charset="0"/>
              </a:rPr>
              <a:t>Демонстрация: создание множественной конфигурации для устройств печати</a:t>
            </a:r>
            <a:endParaRPr lang="en-US" sz="2200" dirty="0">
              <a:latin typeface="Arial" panose="020B0604020202020204" pitchFamily="34" charset="0"/>
              <a:cs typeface="Arial" panose="020B0604020202020204" pitchFamily="34" charset="0"/>
            </a:endParaRPr>
          </a:p>
          <a:p>
            <a:pPr marL="444500" indent="-444500">
              <a:buClr>
                <a:schemeClr val="accent1">
                  <a:lumMod val="75000"/>
                </a:schemeClr>
              </a:buClr>
              <a:buFont typeface="Wingdings" panose="05000000000000000000" pitchFamily="2" charset="2"/>
              <a:buChar char="Ø"/>
            </a:pPr>
            <a:r>
              <a:rPr lang="ru-RU" sz="2200" dirty="0">
                <a:latin typeface="Arial" panose="020B0604020202020204" pitchFamily="34" charset="0"/>
                <a:cs typeface="Arial" panose="020B0604020202020204" pitchFamily="34" charset="0"/>
              </a:rPr>
              <a:t>Что такое Пул принтеров?</a:t>
            </a:r>
            <a:endParaRPr lang="en-US" sz="2200" dirty="0">
              <a:latin typeface="Arial" panose="020B0604020202020204" pitchFamily="34" charset="0"/>
              <a:cs typeface="Arial" panose="020B0604020202020204" pitchFamily="34" charset="0"/>
            </a:endParaRPr>
          </a:p>
          <a:p>
            <a:pPr marL="444500" indent="-444500">
              <a:buClr>
                <a:schemeClr val="accent1">
                  <a:lumMod val="75000"/>
                </a:schemeClr>
              </a:buClr>
              <a:buFont typeface="Wingdings" panose="05000000000000000000" pitchFamily="2" charset="2"/>
              <a:buChar char="Ø"/>
            </a:pPr>
            <a:r>
              <a:rPr lang="ru-RU" sz="2200" dirty="0">
                <a:latin typeface="Arial" panose="020B0604020202020204" pitchFamily="34" charset="0"/>
                <a:cs typeface="Arial" panose="020B0604020202020204" pitchFamily="34" charset="0"/>
              </a:rPr>
              <a:t>Что такое </a:t>
            </a:r>
            <a:r>
              <a:rPr lang="en-CA" sz="2200" dirty="0">
                <a:latin typeface="Arial" panose="020B0604020202020204" pitchFamily="34" charset="0"/>
                <a:cs typeface="Arial" panose="020B0604020202020204" pitchFamily="34" charset="0"/>
              </a:rPr>
              <a:t>Branch Office Direct Printing</a:t>
            </a:r>
            <a:r>
              <a:rPr lang="ru-RU" sz="2200" dirty="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p>
            <a:pPr marL="444500" indent="-444500">
              <a:buClr>
                <a:schemeClr val="accent1">
                  <a:lumMod val="75000"/>
                </a:schemeClr>
              </a:buClr>
              <a:buFont typeface="Wingdings" panose="05000000000000000000" pitchFamily="2" charset="2"/>
              <a:buChar char="Ø"/>
            </a:pPr>
            <a:r>
              <a:rPr lang="ru-RU" sz="2200" dirty="0">
                <a:latin typeface="Arial" panose="020B0604020202020204" pitchFamily="34" charset="0"/>
                <a:cs typeface="Arial" panose="020B0604020202020204" pitchFamily="34" charset="0"/>
              </a:rPr>
              <a:t>Развертывание принтеров для клиентов</a:t>
            </a:r>
          </a:p>
          <a:p>
            <a:pPr>
              <a:buFont typeface="Wingdings" panose="05000000000000000000" pitchFamily="2" charset="2"/>
              <a:buChar char="Ø"/>
            </a:pPr>
            <a:endParaRPr lang="en-CA"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6048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7669" y="75008"/>
            <a:ext cx="12166256"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Преимущества сетевой печати</a:t>
            </a:r>
            <a:endParaRPr lang="en-US" sz="3600" dirty="0">
              <a:solidFill>
                <a:schemeClr val="bg1"/>
              </a:solidFill>
              <a:latin typeface="+mj-lt"/>
            </a:endParaRPr>
          </a:p>
        </p:txBody>
      </p:sp>
      <p:sp>
        <p:nvSpPr>
          <p:cNvPr id="2" name="Прямоугольник 1"/>
          <p:cNvSpPr/>
          <p:nvPr/>
        </p:nvSpPr>
        <p:spPr>
          <a:xfrm>
            <a:off x="336895" y="1041888"/>
            <a:ext cx="5109748" cy="2209836"/>
          </a:xfrm>
          <a:prstGeom prst="rect">
            <a:avLst/>
          </a:prstGeom>
        </p:spPr>
        <p:txBody>
          <a:bodyPr wrap="square">
            <a:spAutoFit/>
          </a:bodyPr>
          <a:lstStyle/>
          <a:p>
            <a:pPr>
              <a:spcBef>
                <a:spcPct val="40000"/>
              </a:spcBef>
              <a:buClr>
                <a:srgbClr val="006699"/>
              </a:buClr>
            </a:pPr>
            <a:r>
              <a:rPr lang="ru-RU" sz="1600" b="1" dirty="0">
                <a:latin typeface="Arial" panose="020B0604020202020204" pitchFamily="34" charset="0"/>
                <a:ea typeface="Segoe UI" pitchFamily="34" charset="0"/>
                <a:cs typeface="Arial" panose="020B0604020202020204" pitchFamily="34" charset="0"/>
              </a:rPr>
              <a:t>Преимущества сетевой печати включают:</a:t>
            </a:r>
          </a:p>
          <a:p>
            <a:pPr marL="444500" indent="-285750">
              <a:spcBef>
                <a:spcPct val="40000"/>
              </a:spcBef>
              <a:buClr>
                <a:srgbClr val="006699"/>
              </a:buClr>
              <a:buFont typeface="Wingdings" panose="05000000000000000000" pitchFamily="2" charset="2"/>
              <a:buChar char="Ø"/>
            </a:pPr>
            <a:r>
              <a:rPr lang="ru-RU" sz="1600" dirty="0">
                <a:latin typeface="Arial" panose="020B0604020202020204" pitchFamily="34" charset="0"/>
                <a:ea typeface="Segoe UI" pitchFamily="34" charset="0"/>
                <a:cs typeface="Arial" panose="020B0604020202020204" pitchFamily="34" charset="0"/>
              </a:rPr>
              <a:t>Централизованное управление с помощью консоли управления печатью</a:t>
            </a:r>
          </a:p>
          <a:p>
            <a:pPr marL="444500" indent="-285750">
              <a:spcBef>
                <a:spcPct val="40000"/>
              </a:spcBef>
              <a:buClr>
                <a:srgbClr val="006699"/>
              </a:buClr>
              <a:buFont typeface="Wingdings" panose="05000000000000000000" pitchFamily="2" charset="2"/>
              <a:buChar char="Ø"/>
            </a:pPr>
            <a:r>
              <a:rPr lang="ru-RU" sz="1600" dirty="0">
                <a:latin typeface="Arial" panose="020B0604020202020204" pitchFamily="34" charset="0"/>
                <a:ea typeface="Segoe UI" pitchFamily="34" charset="0"/>
                <a:cs typeface="Arial" panose="020B0604020202020204" pitchFamily="34" charset="0"/>
              </a:rPr>
              <a:t>Упрощенный поиск и устранение неисправностей</a:t>
            </a:r>
          </a:p>
          <a:p>
            <a:pPr marL="444500" indent="-285750">
              <a:spcBef>
                <a:spcPct val="40000"/>
              </a:spcBef>
              <a:buClr>
                <a:srgbClr val="006699"/>
              </a:buClr>
              <a:buFont typeface="Wingdings" panose="05000000000000000000" pitchFamily="2" charset="2"/>
              <a:buChar char="Ø"/>
            </a:pPr>
            <a:r>
              <a:rPr lang="ru-RU" sz="1600" dirty="0">
                <a:latin typeface="Arial" panose="020B0604020202020204" pitchFamily="34" charset="0"/>
                <a:ea typeface="Segoe UI" pitchFamily="34" charset="0"/>
                <a:cs typeface="Arial" panose="020B0604020202020204" pitchFamily="34" charset="0"/>
              </a:rPr>
              <a:t>Низкие общие затраты</a:t>
            </a:r>
          </a:p>
          <a:p>
            <a:pPr marL="444500" indent="-285750">
              <a:spcBef>
                <a:spcPct val="40000"/>
              </a:spcBef>
              <a:buClr>
                <a:srgbClr val="006699"/>
              </a:buClr>
              <a:buFont typeface="Wingdings" panose="05000000000000000000" pitchFamily="2" charset="2"/>
              <a:buChar char="Ø"/>
            </a:pPr>
            <a:r>
              <a:rPr lang="ru-RU" sz="1600" dirty="0">
                <a:latin typeface="Arial" panose="020B0604020202020204" pitchFamily="34" charset="0"/>
                <a:ea typeface="Segoe UI" pitchFamily="34" charset="0"/>
                <a:cs typeface="Arial" panose="020B0604020202020204" pitchFamily="34" charset="0"/>
              </a:rPr>
              <a:t>Облегченный поиск</a:t>
            </a:r>
            <a:endParaRPr lang="en-CA" sz="1600" dirty="0">
              <a:solidFill>
                <a:srgbClr val="FF0000"/>
              </a:solidFill>
              <a:latin typeface="Arial" panose="020B0604020202020204" pitchFamily="34" charset="0"/>
              <a:ea typeface="Segoe UI" pitchFamily="34" charset="0"/>
              <a:cs typeface="Arial" panose="020B0604020202020204" pitchFamily="34" charset="0"/>
            </a:endParaRPr>
          </a:p>
        </p:txBody>
      </p:sp>
      <p:sp>
        <p:nvSpPr>
          <p:cNvPr id="72" name="Title 1"/>
          <p:cNvSpPr txBox="1">
            <a:spLocks/>
          </p:cNvSpPr>
          <p:nvPr/>
        </p:nvSpPr>
        <p:spPr>
          <a:xfrm>
            <a:off x="7555320" y="1109988"/>
            <a:ext cx="4175236" cy="5217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800" b="1" dirty="0">
                <a:solidFill>
                  <a:srgbClr val="C00000"/>
                </a:solidFill>
              </a:rPr>
              <a:t>Enhanced Point </a:t>
            </a:r>
            <a:r>
              <a:rPr lang="ru-RU" sz="1800" b="1" dirty="0">
                <a:solidFill>
                  <a:srgbClr val="C00000"/>
                </a:solidFill>
              </a:rPr>
              <a:t>и</a:t>
            </a:r>
            <a:r>
              <a:rPr lang="en-CA" sz="1800" b="1" dirty="0">
                <a:solidFill>
                  <a:srgbClr val="C00000"/>
                </a:solidFill>
              </a:rPr>
              <a:t> Print</a:t>
            </a:r>
          </a:p>
        </p:txBody>
      </p:sp>
      <p:sp>
        <p:nvSpPr>
          <p:cNvPr id="73" name="Content Placeholder 2"/>
          <p:cNvSpPr>
            <a:spLocks noGrp="1"/>
          </p:cNvSpPr>
          <p:nvPr/>
        </p:nvSpPr>
        <p:spPr bwMode="auto">
          <a:xfrm>
            <a:off x="6074798" y="1540884"/>
            <a:ext cx="5978396" cy="289323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1" indent="0">
              <a:buNone/>
            </a:pPr>
            <a:r>
              <a:rPr lang="ru-RU" sz="1600" b="1" dirty="0">
                <a:latin typeface="Arial" panose="020B0604020202020204" pitchFamily="34" charset="0"/>
                <a:cs typeface="Arial" panose="020B0604020202020204" pitchFamily="34" charset="0"/>
              </a:rPr>
              <a:t>Преимущества </a:t>
            </a:r>
            <a:r>
              <a:rPr lang="ru-RU" sz="1600" b="1" dirty="0" err="1">
                <a:latin typeface="Arial" panose="020B0604020202020204" pitchFamily="34" charset="0"/>
                <a:cs typeface="Arial" panose="020B0604020202020204" pitchFamily="34" charset="0"/>
              </a:rPr>
              <a:t>Enhanced</a:t>
            </a:r>
            <a:r>
              <a:rPr lang="ru-RU" sz="1600" b="1"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Point </a:t>
            </a:r>
            <a:r>
              <a:rPr lang="ru-RU" sz="1600" b="1" dirty="0">
                <a:latin typeface="Arial" panose="020B0604020202020204" pitchFamily="34" charset="0"/>
                <a:cs typeface="Arial" panose="020B0604020202020204" pitchFamily="34" charset="0"/>
              </a:rPr>
              <a:t>и</a:t>
            </a:r>
            <a:r>
              <a:rPr lang="en-US" sz="1600" b="1" dirty="0">
                <a:latin typeface="Arial" panose="020B0604020202020204" pitchFamily="34" charset="0"/>
                <a:cs typeface="Arial" panose="020B0604020202020204" pitchFamily="34" charset="0"/>
              </a:rPr>
              <a:t> Print </a:t>
            </a:r>
            <a:r>
              <a:rPr lang="ru-RU" sz="1600" b="1" dirty="0">
                <a:latin typeface="Arial" panose="020B0604020202020204" pitchFamily="34" charset="0"/>
                <a:cs typeface="Arial" panose="020B0604020202020204" pitchFamily="34" charset="0"/>
              </a:rPr>
              <a:t>:</a:t>
            </a:r>
          </a:p>
          <a:p>
            <a:pPr lvl="1" indent="-276225">
              <a:buFont typeface="Wingdings" panose="05000000000000000000" pitchFamily="2" charset="2"/>
              <a:buChar char="ü"/>
            </a:pPr>
            <a:r>
              <a:rPr lang="ru-RU" sz="1600" dirty="0">
                <a:latin typeface="Arial" panose="020B0604020202020204" pitchFamily="34" charset="0"/>
                <a:cs typeface="Arial" panose="020B0604020202020204" pitchFamily="34" charset="0"/>
              </a:rPr>
              <a:t>Принт-серверы не должны хранить клиентские драйверы печати</a:t>
            </a:r>
          </a:p>
          <a:p>
            <a:pPr lvl="1" indent="-276225">
              <a:buFont typeface="Wingdings" panose="05000000000000000000" pitchFamily="2" charset="2"/>
              <a:buChar char="ü"/>
            </a:pPr>
            <a:r>
              <a:rPr lang="ru-RU" sz="1600" dirty="0">
                <a:latin typeface="Arial" panose="020B0604020202020204" pitchFamily="34" charset="0"/>
                <a:cs typeface="Arial" panose="020B0604020202020204" pitchFamily="34" charset="0"/>
              </a:rPr>
              <a:t>Файлы с драйверами изолированы, во избежание конфликтов присвоения имен файлов</a:t>
            </a:r>
          </a:p>
          <a:p>
            <a:pPr lvl="1" indent="-276225">
              <a:buFont typeface="Wingdings" panose="05000000000000000000" pitchFamily="2" charset="2"/>
              <a:buChar char="ü"/>
            </a:pPr>
            <a:r>
              <a:rPr lang="ru-RU" sz="1600" dirty="0">
                <a:latin typeface="Arial" panose="020B0604020202020204" pitchFamily="34" charset="0"/>
                <a:cs typeface="Arial" panose="020B0604020202020204" pitchFamily="34" charset="0"/>
              </a:rPr>
              <a:t>Один драйвер может поддерживать несколько устройств</a:t>
            </a:r>
          </a:p>
          <a:p>
            <a:pPr lvl="1" indent="-276225">
              <a:buFont typeface="Wingdings" panose="05000000000000000000" pitchFamily="2" charset="2"/>
              <a:buChar char="ü"/>
            </a:pPr>
            <a:r>
              <a:rPr lang="ru-RU" sz="1600" dirty="0">
                <a:latin typeface="Arial" panose="020B0604020202020204" pitchFamily="34" charset="0"/>
                <a:cs typeface="Arial" panose="020B0604020202020204" pitchFamily="34" charset="0"/>
              </a:rPr>
              <a:t>Пакеты драйверов меньше и быстрее устанавливаются</a:t>
            </a:r>
          </a:p>
          <a:p>
            <a:pPr lvl="1" indent="-276225">
              <a:buFont typeface="Wingdings" panose="05000000000000000000" pitchFamily="2" charset="2"/>
              <a:buChar char="ü"/>
            </a:pPr>
            <a:r>
              <a:rPr lang="ru-RU" sz="1600" dirty="0">
                <a:latin typeface="Arial" panose="020B0604020202020204" pitchFamily="34" charset="0"/>
                <a:cs typeface="Arial" panose="020B0604020202020204" pitchFamily="34" charset="0"/>
              </a:rPr>
              <a:t>Драйвер принтера и пользовательский интерфейс принтера могут быть развернуты независимо друг от друга</a:t>
            </a:r>
            <a:endParaRPr lang="en-US" sz="1600" dirty="0">
              <a:latin typeface="Arial" panose="020B0604020202020204" pitchFamily="34" charset="0"/>
              <a:cs typeface="Arial" panose="020B0604020202020204" pitchFamily="34" charset="0"/>
            </a:endParaRPr>
          </a:p>
        </p:txBody>
      </p:sp>
      <p:sp>
        <p:nvSpPr>
          <p:cNvPr id="98" name="Дуга 97"/>
          <p:cNvSpPr/>
          <p:nvPr/>
        </p:nvSpPr>
        <p:spPr>
          <a:xfrm rot="20701768">
            <a:off x="2549830" y="5265249"/>
            <a:ext cx="2166954" cy="1992849"/>
          </a:xfrm>
          <a:prstGeom prst="arc">
            <a:avLst>
              <a:gd name="adj1" fmla="val 13456568"/>
              <a:gd name="adj2" fmla="val 2362710"/>
            </a:avLst>
          </a:prstGeom>
          <a:ln>
            <a:prstDash val="dash"/>
          </a:ln>
        </p:spPr>
        <p:style>
          <a:lnRef idx="3">
            <a:schemeClr val="dk1"/>
          </a:lnRef>
          <a:fillRef idx="0">
            <a:schemeClr val="dk1"/>
          </a:fillRef>
          <a:effectRef idx="2">
            <a:schemeClr val="dk1"/>
          </a:effectRef>
          <a:fontRef idx="minor">
            <a:schemeClr val="tx1"/>
          </a:fontRef>
        </p:style>
        <p:txBody>
          <a:bodyPr rtlCol="0" anchor="ctr"/>
          <a:lstStyle/>
          <a:p>
            <a:pPr algn="ctr"/>
            <a:endParaRPr lang="ru-RU"/>
          </a:p>
        </p:txBody>
      </p:sp>
      <p:grpSp>
        <p:nvGrpSpPr>
          <p:cNvPr id="33" name="Группа 32"/>
          <p:cNvGrpSpPr/>
          <p:nvPr/>
        </p:nvGrpSpPr>
        <p:grpSpPr>
          <a:xfrm>
            <a:off x="88719" y="3229415"/>
            <a:ext cx="5845451" cy="3529408"/>
            <a:chOff x="96670" y="3251228"/>
            <a:chExt cx="5845451" cy="3529408"/>
          </a:xfrm>
        </p:grpSpPr>
        <p:cxnSp>
          <p:nvCxnSpPr>
            <p:cNvPr id="87" name="Прямая со стрелкой 86"/>
            <p:cNvCxnSpPr/>
            <p:nvPr/>
          </p:nvCxnSpPr>
          <p:spPr>
            <a:xfrm>
              <a:off x="2959605" y="6172219"/>
              <a:ext cx="680334" cy="21662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4" name="Прямая со стрелкой 83"/>
            <p:cNvCxnSpPr/>
            <p:nvPr/>
          </p:nvCxnSpPr>
          <p:spPr>
            <a:xfrm flipV="1">
              <a:off x="3866275" y="3672844"/>
              <a:ext cx="594401" cy="701480"/>
            </a:xfrm>
            <a:prstGeom prst="straightConnector1">
              <a:avLst/>
            </a:prstGeom>
            <a:ln>
              <a:headEnd type="triangle" w="med" len="med"/>
              <a:tailEnd type="none" w="med" len="med"/>
            </a:ln>
          </p:spPr>
          <p:style>
            <a:lnRef idx="3">
              <a:schemeClr val="dk1"/>
            </a:lnRef>
            <a:fillRef idx="0">
              <a:schemeClr val="dk1"/>
            </a:fillRef>
            <a:effectRef idx="2">
              <a:schemeClr val="dk1"/>
            </a:effectRef>
            <a:fontRef idx="minor">
              <a:schemeClr val="tx1"/>
            </a:fontRef>
          </p:style>
        </p:cxnSp>
        <p:cxnSp>
          <p:nvCxnSpPr>
            <p:cNvPr id="6" name="Прямая со стрелкой 5"/>
            <p:cNvCxnSpPr/>
            <p:nvPr/>
          </p:nvCxnSpPr>
          <p:spPr>
            <a:xfrm>
              <a:off x="2717837" y="4291840"/>
              <a:ext cx="680334" cy="21662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74" name="Picture 6" descr="Printer"/>
            <p:cNvPicPr>
              <a:picLocks noChangeAspect="1" noChangeArrowheads="1"/>
            </p:cNvPicPr>
            <p:nvPr/>
          </p:nvPicPr>
          <p:blipFill>
            <a:blip r:embed="rId3" cstate="print"/>
            <a:srcRect/>
            <a:stretch>
              <a:fillRect/>
            </a:stretch>
          </p:blipFill>
          <p:spPr bwMode="auto">
            <a:xfrm>
              <a:off x="1489466" y="5580967"/>
              <a:ext cx="625582" cy="507459"/>
            </a:xfrm>
            <a:prstGeom prst="rect">
              <a:avLst/>
            </a:prstGeom>
            <a:noFill/>
          </p:spPr>
        </p:pic>
        <p:pic>
          <p:nvPicPr>
            <p:cNvPr id="75" name="Picture 41" descr="Cisco_WebEx_Social-Cisco_Show_Share Box.png"/>
            <p:cNvPicPr>
              <a:picLocks noChangeAspect="1"/>
            </p:cNvPicPr>
            <p:nvPr/>
          </p:nvPicPr>
          <p:blipFill>
            <a:blip r:embed="rId4" cstate="print"/>
            <a:stretch>
              <a:fillRect/>
            </a:stretch>
          </p:blipFill>
          <p:spPr>
            <a:xfrm>
              <a:off x="4274849" y="3251228"/>
              <a:ext cx="371654" cy="609570"/>
            </a:xfrm>
            <a:prstGeom prst="rect">
              <a:avLst/>
            </a:prstGeom>
          </p:spPr>
        </p:pic>
        <p:pic>
          <p:nvPicPr>
            <p:cNvPr id="76" name="Picture 6" descr="Printer"/>
            <p:cNvPicPr>
              <a:picLocks noChangeAspect="1" noChangeArrowheads="1"/>
            </p:cNvPicPr>
            <p:nvPr/>
          </p:nvPicPr>
          <p:blipFill>
            <a:blip r:embed="rId3" cstate="print"/>
            <a:srcRect/>
            <a:stretch>
              <a:fillRect/>
            </a:stretch>
          </p:blipFill>
          <p:spPr bwMode="auto">
            <a:xfrm>
              <a:off x="3639939" y="6172219"/>
              <a:ext cx="625582" cy="507459"/>
            </a:xfrm>
            <a:prstGeom prst="rect">
              <a:avLst/>
            </a:prstGeom>
            <a:noFill/>
          </p:spPr>
        </p:pic>
        <p:pic>
          <p:nvPicPr>
            <p:cNvPr id="77" name="Рисунок 7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230" y="5306547"/>
              <a:ext cx="661968" cy="625126"/>
            </a:xfrm>
            <a:prstGeom prst="rect">
              <a:avLst/>
            </a:prstGeom>
          </p:spPr>
        </p:pic>
        <p:pic>
          <p:nvPicPr>
            <p:cNvPr id="78" name="Picture 2" descr="File-Application_Serv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51277" y="4212992"/>
              <a:ext cx="355387" cy="63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4" descr="Lapto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17837" y="5868059"/>
              <a:ext cx="500370" cy="470653"/>
            </a:xfrm>
            <a:prstGeom prst="rect">
              <a:avLst/>
            </a:prstGeom>
            <a:noFill/>
            <a:extLst>
              <a:ext uri="{909E8E84-426E-40DD-AFC4-6F175D3DCCD1}">
                <a14:hiddenFill xmlns:a14="http://schemas.microsoft.com/office/drawing/2010/main">
                  <a:solidFill>
                    <a:schemeClr val="accent2"/>
                  </a:solidFill>
                </a14:hiddenFill>
              </a:ext>
            </a:extLst>
          </p:spPr>
        </p:pic>
        <p:pic>
          <p:nvPicPr>
            <p:cNvPr id="8196" name="Picture 4" descr="&amp;Kcy;&amp;acy;&amp;rcy;&amp;tcy;&amp;icy;&amp;ncy;&amp;kcy;&amp;icy; &amp;pcy;&amp;ocy; &amp;zcy;&amp;acy;&amp;pcy;&amp;rcy;&amp;ocy;&amp;scy;&amp;ucy; virtual desktop ic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81727" y="3862058"/>
              <a:ext cx="646405" cy="646405"/>
            </a:xfrm>
            <a:prstGeom prst="rect">
              <a:avLst/>
            </a:prstGeom>
            <a:noFill/>
            <a:extLst>
              <a:ext uri="{909E8E84-426E-40DD-AFC4-6F175D3DCCD1}">
                <a14:hiddenFill xmlns:a14="http://schemas.microsoft.com/office/drawing/2010/main">
                  <a:solidFill>
                    <a:srgbClr val="FFFFFF"/>
                  </a:solidFill>
                </a14:hiddenFill>
              </a:ext>
            </a:extLst>
          </p:spPr>
        </p:pic>
        <p:cxnSp>
          <p:nvCxnSpPr>
            <p:cNvPr id="83" name="Прямая со стрелкой 82"/>
            <p:cNvCxnSpPr/>
            <p:nvPr/>
          </p:nvCxnSpPr>
          <p:spPr>
            <a:xfrm>
              <a:off x="3845663" y="4679682"/>
              <a:ext cx="680334" cy="216623"/>
            </a:xfrm>
            <a:prstGeom prst="straightConnector1">
              <a:avLst/>
            </a:prstGeom>
            <a:ln>
              <a:headEnd type="triangle" w="med" len="med"/>
              <a:tailEnd type="none" w="med" len="med"/>
            </a:ln>
          </p:spPr>
          <p:style>
            <a:lnRef idx="3">
              <a:schemeClr val="dk1"/>
            </a:lnRef>
            <a:fillRef idx="0">
              <a:schemeClr val="dk1"/>
            </a:fillRef>
            <a:effectRef idx="2">
              <a:schemeClr val="dk1"/>
            </a:effectRef>
            <a:fontRef idx="minor">
              <a:schemeClr val="tx1"/>
            </a:fontRef>
          </p:style>
        </p:cxnSp>
        <p:pic>
          <p:nvPicPr>
            <p:cNvPr id="80" name="Picture 2" descr="File-Application_Serv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00707" y="4651004"/>
              <a:ext cx="290644" cy="51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2" descr="File-Application_Serv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79154" y="4736371"/>
              <a:ext cx="290644" cy="51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2" descr="File-Application_Serv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2122" y="4821738"/>
              <a:ext cx="290644" cy="51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5" name="Прямая со стрелкой 84"/>
            <p:cNvCxnSpPr/>
            <p:nvPr/>
          </p:nvCxnSpPr>
          <p:spPr>
            <a:xfrm flipV="1">
              <a:off x="2130619" y="4762583"/>
              <a:ext cx="1361240" cy="930551"/>
            </a:xfrm>
            <a:prstGeom prst="straightConnector1">
              <a:avLst/>
            </a:prstGeom>
            <a:ln>
              <a:headEnd type="triangle" w="med" len="med"/>
              <a:tailEnd type="none" w="med" len="med"/>
            </a:ln>
          </p:spPr>
          <p:style>
            <a:lnRef idx="3">
              <a:schemeClr val="dk1"/>
            </a:lnRef>
            <a:fillRef idx="0">
              <a:schemeClr val="dk1"/>
            </a:fillRef>
            <a:effectRef idx="2">
              <a:schemeClr val="dk1"/>
            </a:effectRef>
            <a:fontRef idx="minor">
              <a:schemeClr val="tx1"/>
            </a:fontRef>
          </p:style>
        </p:cxnSp>
        <p:cxnSp>
          <p:nvCxnSpPr>
            <p:cNvPr id="86" name="Прямая со стрелкой 85"/>
            <p:cNvCxnSpPr/>
            <p:nvPr/>
          </p:nvCxnSpPr>
          <p:spPr>
            <a:xfrm flipV="1">
              <a:off x="3269985" y="5158496"/>
              <a:ext cx="859494" cy="726122"/>
            </a:xfrm>
            <a:prstGeom prst="straightConnector1">
              <a:avLst/>
            </a:prstGeom>
            <a:ln>
              <a:headEnd type="triangle" w="med" len="med"/>
              <a:tailEnd type="none" w="med" len="med"/>
            </a:ln>
          </p:spPr>
          <p:style>
            <a:lnRef idx="3">
              <a:schemeClr val="dk1"/>
            </a:lnRef>
            <a:fillRef idx="0">
              <a:schemeClr val="dk1"/>
            </a:fillRef>
            <a:effectRef idx="2">
              <a:schemeClr val="dk1"/>
            </a:effectRef>
            <a:fontRef idx="minor">
              <a:schemeClr val="tx1"/>
            </a:fontRef>
          </p:style>
        </p:cxnSp>
        <p:cxnSp>
          <p:nvCxnSpPr>
            <p:cNvPr id="29" name="Прямая соединительная линия 28"/>
            <p:cNvCxnSpPr/>
            <p:nvPr/>
          </p:nvCxnSpPr>
          <p:spPr>
            <a:xfrm>
              <a:off x="3308059" y="4904376"/>
              <a:ext cx="832856" cy="253555"/>
            </a:xfrm>
            <a:prstGeom prst="line">
              <a:avLst/>
            </a:prstGeom>
            <a:ln/>
          </p:spPr>
          <p:style>
            <a:lnRef idx="3">
              <a:schemeClr val="dk1"/>
            </a:lnRef>
            <a:fillRef idx="0">
              <a:schemeClr val="dk1"/>
            </a:fillRef>
            <a:effectRef idx="2">
              <a:schemeClr val="dk1"/>
            </a:effectRef>
            <a:fontRef idx="minor">
              <a:schemeClr val="tx1"/>
            </a:fontRef>
          </p:style>
        </p:cxnSp>
        <p:sp>
          <p:nvSpPr>
            <p:cNvPr id="31" name="TextBox 30"/>
            <p:cNvSpPr txBox="1"/>
            <p:nvPr/>
          </p:nvSpPr>
          <p:spPr>
            <a:xfrm>
              <a:off x="2811239" y="3260229"/>
              <a:ext cx="1660652" cy="261610"/>
            </a:xfrm>
            <a:prstGeom prst="rect">
              <a:avLst/>
            </a:prstGeom>
            <a:noFill/>
          </p:spPr>
          <p:txBody>
            <a:bodyPr wrap="square" rtlCol="0">
              <a:spAutoFit/>
            </a:bodyPr>
            <a:lstStyle/>
            <a:p>
              <a:r>
                <a:rPr lang="ru-RU" sz="1100" b="1" dirty="0">
                  <a:latin typeface="Arial" panose="020B0604020202020204" pitchFamily="34" charset="0"/>
                  <a:cs typeface="Arial" panose="020B0604020202020204" pitchFamily="34" charset="0"/>
                </a:rPr>
                <a:t>Главный офис</a:t>
              </a:r>
            </a:p>
          </p:txBody>
        </p:sp>
        <p:sp>
          <p:nvSpPr>
            <p:cNvPr id="88" name="TextBox 87"/>
            <p:cNvSpPr txBox="1"/>
            <p:nvPr/>
          </p:nvSpPr>
          <p:spPr>
            <a:xfrm>
              <a:off x="4281469" y="3856821"/>
              <a:ext cx="1660652"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AS/400</a:t>
              </a:r>
              <a:endParaRPr lang="ru-RU" sz="900" dirty="0">
                <a:latin typeface="Arial" panose="020B0604020202020204" pitchFamily="34" charset="0"/>
                <a:cs typeface="Arial" panose="020B0604020202020204" pitchFamily="34" charset="0"/>
              </a:endParaRPr>
            </a:p>
          </p:txBody>
        </p:sp>
        <p:sp>
          <p:nvSpPr>
            <p:cNvPr id="89" name="TextBox 88"/>
            <p:cNvSpPr txBox="1"/>
            <p:nvPr/>
          </p:nvSpPr>
          <p:spPr>
            <a:xfrm>
              <a:off x="1923526" y="4434117"/>
              <a:ext cx="1110183" cy="369332"/>
            </a:xfrm>
            <a:prstGeom prst="rect">
              <a:avLst/>
            </a:prstGeom>
            <a:noFill/>
          </p:spPr>
          <p:txBody>
            <a:bodyPr wrap="square" rtlCol="0">
              <a:spAutoFit/>
            </a:bodyPr>
            <a:lstStyle/>
            <a:p>
              <a:r>
                <a:rPr lang="ru-RU" sz="900" dirty="0">
                  <a:latin typeface="Arial" panose="020B0604020202020204" pitchFamily="34" charset="0"/>
                  <a:cs typeface="Arial" panose="020B0604020202020204" pitchFamily="34" charset="0"/>
                </a:rPr>
                <a:t>Виртуальные рабочие столы</a:t>
              </a:r>
            </a:p>
          </p:txBody>
        </p:sp>
        <p:sp>
          <p:nvSpPr>
            <p:cNvPr id="90" name="TextBox 89"/>
            <p:cNvSpPr txBox="1"/>
            <p:nvPr/>
          </p:nvSpPr>
          <p:spPr>
            <a:xfrm>
              <a:off x="3095072" y="3858496"/>
              <a:ext cx="1110183" cy="369332"/>
            </a:xfrm>
            <a:prstGeom prst="rect">
              <a:avLst/>
            </a:prstGeom>
            <a:noFill/>
          </p:spPr>
          <p:txBody>
            <a:bodyPr wrap="square" rtlCol="0">
              <a:spAutoFit/>
            </a:bodyPr>
            <a:lstStyle/>
            <a:p>
              <a:r>
                <a:rPr lang="ru-RU" sz="900" dirty="0">
                  <a:latin typeface="Arial" panose="020B0604020202020204" pitchFamily="34" charset="0"/>
                  <a:cs typeface="Arial" panose="020B0604020202020204" pitchFamily="34" charset="0"/>
                </a:rPr>
                <a:t>Центральный сервер печати</a:t>
              </a:r>
            </a:p>
          </p:txBody>
        </p:sp>
        <p:sp>
          <p:nvSpPr>
            <p:cNvPr id="91" name="TextBox 90"/>
            <p:cNvSpPr txBox="1"/>
            <p:nvPr/>
          </p:nvSpPr>
          <p:spPr>
            <a:xfrm>
              <a:off x="4564996" y="4404620"/>
              <a:ext cx="1110183" cy="369332"/>
            </a:xfrm>
            <a:prstGeom prst="rect">
              <a:avLst/>
            </a:prstGeom>
            <a:noFill/>
          </p:spPr>
          <p:txBody>
            <a:bodyPr wrap="square" rtlCol="0">
              <a:spAutoFit/>
            </a:bodyPr>
            <a:lstStyle/>
            <a:p>
              <a:pPr algn="ctr"/>
              <a:r>
                <a:rPr lang="ru-RU" sz="900" dirty="0">
                  <a:latin typeface="Arial" panose="020B0604020202020204" pitchFamily="34" charset="0"/>
                  <a:cs typeface="Arial" panose="020B0604020202020204" pitchFamily="34" charset="0"/>
                </a:rPr>
                <a:t>Терминальные сервера</a:t>
              </a:r>
            </a:p>
          </p:txBody>
        </p:sp>
        <p:sp>
          <p:nvSpPr>
            <p:cNvPr id="92" name="TextBox 91"/>
            <p:cNvSpPr txBox="1"/>
            <p:nvPr/>
          </p:nvSpPr>
          <p:spPr>
            <a:xfrm rot="19589833">
              <a:off x="2199033" y="4991570"/>
              <a:ext cx="1077232" cy="230832"/>
            </a:xfrm>
            <a:prstGeom prst="rect">
              <a:avLst/>
            </a:prstGeom>
            <a:noFill/>
          </p:spPr>
          <p:txBody>
            <a:bodyPr wrap="square" rtlCol="0">
              <a:spAutoFit/>
            </a:bodyPr>
            <a:lstStyle/>
            <a:p>
              <a:pPr algn="ctr"/>
              <a:r>
                <a:rPr lang="ru-RU" sz="900" dirty="0">
                  <a:latin typeface="Arial" panose="020B0604020202020204" pitchFamily="34" charset="0"/>
                  <a:cs typeface="Arial" panose="020B0604020202020204" pitchFamily="34" charset="0"/>
                </a:rPr>
                <a:t>Данные печати</a:t>
              </a:r>
            </a:p>
          </p:txBody>
        </p:sp>
        <p:sp>
          <p:nvSpPr>
            <p:cNvPr id="93" name="TextBox 92"/>
            <p:cNvSpPr txBox="1"/>
            <p:nvPr/>
          </p:nvSpPr>
          <p:spPr>
            <a:xfrm rot="1062838">
              <a:off x="3967868" y="4612630"/>
              <a:ext cx="879356" cy="369332"/>
            </a:xfrm>
            <a:prstGeom prst="rect">
              <a:avLst/>
            </a:prstGeom>
            <a:noFill/>
          </p:spPr>
          <p:txBody>
            <a:bodyPr wrap="square" rtlCol="0">
              <a:spAutoFit/>
            </a:bodyPr>
            <a:lstStyle/>
            <a:p>
              <a:pPr algn="ctr"/>
              <a:r>
                <a:rPr lang="ru-RU" sz="900" dirty="0">
                  <a:latin typeface="Arial" panose="020B0604020202020204" pitchFamily="34" charset="0"/>
                  <a:cs typeface="Arial" panose="020B0604020202020204" pitchFamily="34" charset="0"/>
                </a:rPr>
                <a:t>Данные печати</a:t>
              </a:r>
            </a:p>
          </p:txBody>
        </p:sp>
        <p:sp>
          <p:nvSpPr>
            <p:cNvPr id="94" name="TextBox 93"/>
            <p:cNvSpPr txBox="1"/>
            <p:nvPr/>
          </p:nvSpPr>
          <p:spPr>
            <a:xfrm>
              <a:off x="2274386" y="6324554"/>
              <a:ext cx="1307490" cy="230832"/>
            </a:xfrm>
            <a:prstGeom prst="rect">
              <a:avLst/>
            </a:prstGeom>
            <a:noFill/>
          </p:spPr>
          <p:txBody>
            <a:bodyPr wrap="square" rtlCol="0">
              <a:spAutoFit/>
            </a:bodyPr>
            <a:lstStyle/>
            <a:p>
              <a:pPr algn="ctr"/>
              <a:r>
                <a:rPr lang="ru-RU" sz="900" dirty="0">
                  <a:latin typeface="Arial" panose="020B0604020202020204" pitchFamily="34" charset="0"/>
                  <a:cs typeface="Arial" panose="020B0604020202020204" pitchFamily="34" charset="0"/>
                </a:rPr>
                <a:t>Рабочая станция</a:t>
              </a:r>
            </a:p>
          </p:txBody>
        </p:sp>
        <p:sp>
          <p:nvSpPr>
            <p:cNvPr id="95" name="TextBox 94"/>
            <p:cNvSpPr txBox="1"/>
            <p:nvPr/>
          </p:nvSpPr>
          <p:spPr>
            <a:xfrm>
              <a:off x="3496497" y="5948608"/>
              <a:ext cx="1101596" cy="230832"/>
            </a:xfrm>
            <a:prstGeom prst="rect">
              <a:avLst/>
            </a:prstGeom>
            <a:noFill/>
          </p:spPr>
          <p:txBody>
            <a:bodyPr wrap="square" rtlCol="0">
              <a:spAutoFit/>
            </a:bodyPr>
            <a:lstStyle/>
            <a:p>
              <a:pPr algn="ctr"/>
              <a:r>
                <a:rPr lang="ru-RU" sz="900" dirty="0">
                  <a:latin typeface="Arial" panose="020B0604020202020204" pitchFamily="34" charset="0"/>
                  <a:cs typeface="Arial" panose="020B0604020202020204" pitchFamily="34" charset="0"/>
                </a:rPr>
                <a:t>Сетевой принтер</a:t>
              </a:r>
            </a:p>
          </p:txBody>
        </p:sp>
        <p:sp>
          <p:nvSpPr>
            <p:cNvPr id="96" name="TextBox 95"/>
            <p:cNvSpPr txBox="1"/>
            <p:nvPr/>
          </p:nvSpPr>
          <p:spPr>
            <a:xfrm>
              <a:off x="1138293" y="6067322"/>
              <a:ext cx="1191666" cy="230832"/>
            </a:xfrm>
            <a:prstGeom prst="rect">
              <a:avLst/>
            </a:prstGeom>
            <a:noFill/>
          </p:spPr>
          <p:txBody>
            <a:bodyPr wrap="square" rtlCol="0">
              <a:spAutoFit/>
            </a:bodyPr>
            <a:lstStyle/>
            <a:p>
              <a:pPr algn="ctr"/>
              <a:r>
                <a:rPr lang="ru-RU" sz="900" dirty="0">
                  <a:latin typeface="Arial" panose="020B0604020202020204" pitchFamily="34" charset="0"/>
                  <a:cs typeface="Arial" panose="020B0604020202020204" pitchFamily="34" charset="0"/>
                </a:rPr>
                <a:t>Сетевой принтер</a:t>
              </a:r>
            </a:p>
          </p:txBody>
        </p:sp>
        <p:sp>
          <p:nvSpPr>
            <p:cNvPr id="97" name="TextBox 96"/>
            <p:cNvSpPr txBox="1"/>
            <p:nvPr/>
          </p:nvSpPr>
          <p:spPr>
            <a:xfrm>
              <a:off x="96670" y="5884618"/>
              <a:ext cx="1307490" cy="230832"/>
            </a:xfrm>
            <a:prstGeom prst="rect">
              <a:avLst/>
            </a:prstGeom>
            <a:noFill/>
          </p:spPr>
          <p:txBody>
            <a:bodyPr wrap="square" rtlCol="0">
              <a:spAutoFit/>
            </a:bodyPr>
            <a:lstStyle/>
            <a:p>
              <a:pPr algn="ctr"/>
              <a:r>
                <a:rPr lang="ru-RU" sz="900" dirty="0">
                  <a:latin typeface="Arial" panose="020B0604020202020204" pitchFamily="34" charset="0"/>
                  <a:cs typeface="Arial" panose="020B0604020202020204" pitchFamily="34" charset="0"/>
                </a:rPr>
                <a:t>Тонкий клиент</a:t>
              </a:r>
            </a:p>
          </p:txBody>
        </p:sp>
        <p:sp>
          <p:nvSpPr>
            <p:cNvPr id="32" name="Дуга 31"/>
            <p:cNvSpPr/>
            <p:nvPr/>
          </p:nvSpPr>
          <p:spPr>
            <a:xfrm>
              <a:off x="182881" y="4787787"/>
              <a:ext cx="2166954" cy="1992849"/>
            </a:xfrm>
            <a:prstGeom prst="arc">
              <a:avLst>
                <a:gd name="adj1" fmla="val 13456568"/>
                <a:gd name="adj2" fmla="val 2362710"/>
              </a:avLst>
            </a:prstGeom>
            <a:ln>
              <a:prstDash val="dash"/>
            </a:ln>
          </p:spPr>
          <p:style>
            <a:lnRef idx="3">
              <a:schemeClr val="dk1"/>
            </a:lnRef>
            <a:fillRef idx="0">
              <a:schemeClr val="dk1"/>
            </a:fillRef>
            <a:effectRef idx="2">
              <a:schemeClr val="dk1"/>
            </a:effectRef>
            <a:fontRef idx="minor">
              <a:schemeClr val="tx1"/>
            </a:fontRef>
          </p:style>
          <p:txBody>
            <a:bodyPr rtlCol="0" anchor="ctr"/>
            <a:lstStyle/>
            <a:p>
              <a:pPr algn="ctr"/>
              <a:endParaRPr lang="ru-RU"/>
            </a:p>
          </p:txBody>
        </p:sp>
        <p:sp>
          <p:nvSpPr>
            <p:cNvPr id="99" name="TextBox 98"/>
            <p:cNvSpPr txBox="1"/>
            <p:nvPr/>
          </p:nvSpPr>
          <p:spPr>
            <a:xfrm>
              <a:off x="662407" y="4844502"/>
              <a:ext cx="1307490" cy="261610"/>
            </a:xfrm>
            <a:prstGeom prst="rect">
              <a:avLst/>
            </a:prstGeom>
            <a:noFill/>
          </p:spPr>
          <p:txBody>
            <a:bodyPr wrap="square" rtlCol="0">
              <a:spAutoFit/>
            </a:bodyPr>
            <a:lstStyle/>
            <a:p>
              <a:pPr algn="ctr"/>
              <a:r>
                <a:rPr lang="ru-RU" sz="1100" b="1" dirty="0">
                  <a:latin typeface="Arial" panose="020B0604020202020204" pitchFamily="34" charset="0"/>
                  <a:cs typeface="Arial" panose="020B0604020202020204" pitchFamily="34" charset="0"/>
                </a:rPr>
                <a:t>Филиал А</a:t>
              </a:r>
            </a:p>
          </p:txBody>
        </p:sp>
        <p:sp>
          <p:nvSpPr>
            <p:cNvPr id="100" name="TextBox 99"/>
            <p:cNvSpPr txBox="1"/>
            <p:nvPr/>
          </p:nvSpPr>
          <p:spPr>
            <a:xfrm>
              <a:off x="3313950" y="5536801"/>
              <a:ext cx="1307490" cy="261610"/>
            </a:xfrm>
            <a:prstGeom prst="rect">
              <a:avLst/>
            </a:prstGeom>
            <a:noFill/>
          </p:spPr>
          <p:txBody>
            <a:bodyPr wrap="square" rtlCol="0">
              <a:spAutoFit/>
            </a:bodyPr>
            <a:lstStyle/>
            <a:p>
              <a:pPr algn="ctr"/>
              <a:r>
                <a:rPr lang="ru-RU" sz="1100" b="1" dirty="0">
                  <a:latin typeface="Arial" panose="020B0604020202020204" pitchFamily="34" charset="0"/>
                  <a:cs typeface="Arial" panose="020B0604020202020204" pitchFamily="34" charset="0"/>
                </a:rPr>
                <a:t>Филиал </a:t>
              </a:r>
              <a:r>
                <a:rPr lang="en-US" sz="1100" b="1" dirty="0">
                  <a:latin typeface="Arial" panose="020B0604020202020204" pitchFamily="34" charset="0"/>
                  <a:cs typeface="Arial" panose="020B0604020202020204" pitchFamily="34" charset="0"/>
                </a:rPr>
                <a:t>B</a:t>
              </a:r>
              <a:endParaRPr lang="ru-RU" sz="1100" b="1" dirty="0">
                <a:latin typeface="Arial" panose="020B0604020202020204" pitchFamily="34" charset="0"/>
                <a:cs typeface="Arial" panose="020B0604020202020204" pitchFamily="34" charset="0"/>
              </a:endParaRPr>
            </a:p>
          </p:txBody>
        </p:sp>
      </p:grpSp>
      <p:grpSp>
        <p:nvGrpSpPr>
          <p:cNvPr id="8195" name="Группа 8194"/>
          <p:cNvGrpSpPr/>
          <p:nvPr/>
        </p:nvGrpSpPr>
        <p:grpSpPr>
          <a:xfrm>
            <a:off x="7103474" y="4333334"/>
            <a:ext cx="4545186" cy="2005378"/>
            <a:chOff x="7103474" y="4333334"/>
            <a:chExt cx="4545186" cy="2005378"/>
          </a:xfrm>
        </p:grpSpPr>
        <p:sp>
          <p:nvSpPr>
            <p:cNvPr id="40" name="Прямоугольник 39"/>
            <p:cNvSpPr/>
            <p:nvPr/>
          </p:nvSpPr>
          <p:spPr>
            <a:xfrm>
              <a:off x="7223236" y="4349363"/>
              <a:ext cx="953610" cy="198934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104" name="Прямоугольник 103"/>
            <p:cNvSpPr/>
            <p:nvPr/>
          </p:nvSpPr>
          <p:spPr>
            <a:xfrm>
              <a:off x="7323188" y="5338202"/>
              <a:ext cx="798392" cy="884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Прямоугольник: один усеченный угол 110"/>
            <p:cNvSpPr/>
            <p:nvPr/>
          </p:nvSpPr>
          <p:spPr>
            <a:xfrm>
              <a:off x="7382575" y="5536456"/>
              <a:ext cx="349088" cy="412152"/>
            </a:xfrm>
            <a:prstGeom prst="snip1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101" name="Прямоугольник 100"/>
            <p:cNvSpPr/>
            <p:nvPr/>
          </p:nvSpPr>
          <p:spPr>
            <a:xfrm>
              <a:off x="9581249" y="4349363"/>
              <a:ext cx="2067411" cy="198934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105" name="Прямоугольник 104"/>
            <p:cNvSpPr/>
            <p:nvPr/>
          </p:nvSpPr>
          <p:spPr>
            <a:xfrm>
              <a:off x="9679773" y="4813640"/>
              <a:ext cx="798392" cy="478588"/>
            </a:xfrm>
            <a:prstGeom prst="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6" name="Прямоугольник 105"/>
            <p:cNvSpPr/>
            <p:nvPr/>
          </p:nvSpPr>
          <p:spPr>
            <a:xfrm>
              <a:off x="9664281" y="5349660"/>
              <a:ext cx="798392" cy="872782"/>
            </a:xfrm>
            <a:prstGeom prst="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7" name="Прямоугольник 106"/>
            <p:cNvSpPr/>
            <p:nvPr/>
          </p:nvSpPr>
          <p:spPr>
            <a:xfrm>
              <a:off x="10614954" y="5151060"/>
              <a:ext cx="789925" cy="5086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Прямоугольник 107"/>
            <p:cNvSpPr/>
            <p:nvPr/>
          </p:nvSpPr>
          <p:spPr>
            <a:xfrm>
              <a:off x="10629446" y="5713769"/>
              <a:ext cx="838561" cy="4016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Цилиндр 46"/>
            <p:cNvSpPr/>
            <p:nvPr/>
          </p:nvSpPr>
          <p:spPr>
            <a:xfrm>
              <a:off x="10655394" y="4584069"/>
              <a:ext cx="803506" cy="23984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Облако 47"/>
            <p:cNvSpPr/>
            <p:nvPr/>
          </p:nvSpPr>
          <p:spPr>
            <a:xfrm>
              <a:off x="10656397" y="4846171"/>
              <a:ext cx="802503" cy="29686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2" name="Прямоугольник 101"/>
            <p:cNvSpPr/>
            <p:nvPr/>
          </p:nvSpPr>
          <p:spPr>
            <a:xfrm>
              <a:off x="7323188" y="4729436"/>
              <a:ext cx="798392" cy="2495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Прямоугольник 102"/>
            <p:cNvSpPr/>
            <p:nvPr/>
          </p:nvSpPr>
          <p:spPr>
            <a:xfrm>
              <a:off x="7323188" y="5042707"/>
              <a:ext cx="798392" cy="2495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9" name="Стрелка: вправо 108"/>
            <p:cNvSpPr/>
            <p:nvPr/>
          </p:nvSpPr>
          <p:spPr>
            <a:xfrm>
              <a:off x="8269964" y="4854196"/>
              <a:ext cx="1242036" cy="646335"/>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sp>
          <p:nvSpPr>
            <p:cNvPr id="112" name="Стрелка: вправо 111"/>
            <p:cNvSpPr/>
            <p:nvPr/>
          </p:nvSpPr>
          <p:spPr>
            <a:xfrm>
              <a:off x="8246095" y="5659733"/>
              <a:ext cx="1242036" cy="270547"/>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sp>
          <p:nvSpPr>
            <p:cNvPr id="113" name="Стрелка: вправо 112"/>
            <p:cNvSpPr/>
            <p:nvPr/>
          </p:nvSpPr>
          <p:spPr>
            <a:xfrm flipH="1">
              <a:off x="8279113" y="4487606"/>
              <a:ext cx="1242036" cy="270547"/>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sp>
          <p:nvSpPr>
            <p:cNvPr id="110" name="TextBox 109"/>
            <p:cNvSpPr txBox="1"/>
            <p:nvPr/>
          </p:nvSpPr>
          <p:spPr>
            <a:xfrm>
              <a:off x="8490857" y="4508463"/>
              <a:ext cx="1266092" cy="215444"/>
            </a:xfrm>
            <a:prstGeom prst="rect">
              <a:avLst/>
            </a:prstGeom>
            <a:noFill/>
          </p:spPr>
          <p:txBody>
            <a:bodyPr wrap="square" rtlCol="0">
              <a:spAutoFit/>
            </a:bodyPr>
            <a:lstStyle/>
            <a:p>
              <a:r>
                <a:rPr lang="ru-RU" sz="800" dirty="0">
                  <a:solidFill>
                    <a:schemeClr val="bg1"/>
                  </a:solidFill>
                  <a:latin typeface="Arial" panose="020B0604020202020204" pitchFamily="34" charset="0"/>
                  <a:cs typeface="Arial" panose="020B0604020202020204" pitchFamily="34" charset="0"/>
                </a:rPr>
                <a:t>Соединение </a:t>
              </a:r>
            </a:p>
          </p:txBody>
        </p:sp>
        <p:sp>
          <p:nvSpPr>
            <p:cNvPr id="115" name="TextBox 114"/>
            <p:cNvSpPr txBox="1"/>
            <p:nvPr/>
          </p:nvSpPr>
          <p:spPr>
            <a:xfrm>
              <a:off x="7103474" y="4334731"/>
              <a:ext cx="1266092" cy="369332"/>
            </a:xfrm>
            <a:prstGeom prst="rect">
              <a:avLst/>
            </a:prstGeom>
            <a:noFill/>
          </p:spPr>
          <p:txBody>
            <a:bodyPr wrap="square" rtlCol="0">
              <a:spAutoFit/>
            </a:bodyPr>
            <a:lstStyle/>
            <a:p>
              <a:pPr algn="ctr"/>
              <a:r>
                <a:rPr lang="ru-RU" sz="900" dirty="0">
                  <a:latin typeface="Arial" panose="020B0604020202020204" pitchFamily="34" charset="0"/>
                  <a:cs typeface="Arial" panose="020B0604020202020204" pitchFamily="34" charset="0"/>
                </a:rPr>
                <a:t>Сервер печати (х64)</a:t>
              </a:r>
            </a:p>
          </p:txBody>
        </p:sp>
        <p:sp>
          <p:nvSpPr>
            <p:cNvPr id="116" name="TextBox 115"/>
            <p:cNvSpPr txBox="1"/>
            <p:nvPr/>
          </p:nvSpPr>
          <p:spPr>
            <a:xfrm>
              <a:off x="7206677" y="4717120"/>
              <a:ext cx="1040022" cy="276999"/>
            </a:xfrm>
            <a:prstGeom prst="rect">
              <a:avLst/>
            </a:prstGeom>
            <a:noFill/>
          </p:spPr>
          <p:txBody>
            <a:bodyPr wrap="square" rtlCol="0">
              <a:spAutoFit/>
            </a:bodyPr>
            <a:lstStyle/>
            <a:p>
              <a:pPr algn="ctr"/>
              <a:r>
                <a:rPr lang="ru-RU" sz="600" dirty="0">
                  <a:solidFill>
                    <a:schemeClr val="bg1"/>
                  </a:solidFill>
                  <a:latin typeface="Arial" panose="020B0604020202020204" pitchFamily="34" charset="0"/>
                  <a:cs typeface="Arial" panose="020B0604020202020204" pitchFamily="34" charset="0"/>
                </a:rPr>
                <a:t>Драйвер </a:t>
              </a:r>
              <a:r>
                <a:rPr lang="en-US" sz="600" dirty="0">
                  <a:solidFill>
                    <a:schemeClr val="bg1"/>
                  </a:solidFill>
                  <a:latin typeface="Arial" panose="020B0604020202020204" pitchFamily="34" charset="0"/>
                  <a:cs typeface="Arial" panose="020B0604020202020204" pitchFamily="34" charset="0"/>
                </a:rPr>
                <a:t>Enhanced Point </a:t>
              </a:r>
              <a:r>
                <a:rPr lang="ru-RU" sz="600" dirty="0">
                  <a:solidFill>
                    <a:schemeClr val="bg1"/>
                  </a:solidFill>
                  <a:latin typeface="Arial" panose="020B0604020202020204" pitchFamily="34" charset="0"/>
                  <a:cs typeface="Arial" panose="020B0604020202020204" pitchFamily="34" charset="0"/>
                </a:rPr>
                <a:t>и </a:t>
              </a:r>
              <a:r>
                <a:rPr lang="en-US" sz="600" dirty="0">
                  <a:solidFill>
                    <a:schemeClr val="bg1"/>
                  </a:solidFill>
                  <a:latin typeface="Arial" panose="020B0604020202020204" pitchFamily="34" charset="0"/>
                  <a:cs typeface="Arial" panose="020B0604020202020204" pitchFamily="34" charset="0"/>
                </a:rPr>
                <a:t>Print </a:t>
              </a:r>
              <a:r>
                <a:rPr lang="ru-RU" sz="600" dirty="0">
                  <a:solidFill>
                    <a:schemeClr val="bg1"/>
                  </a:solidFill>
                  <a:latin typeface="Arial" panose="020B0604020202020204" pitchFamily="34" charset="0"/>
                  <a:cs typeface="Arial" panose="020B0604020202020204" pitchFamily="34" charset="0"/>
                </a:rPr>
                <a:t>(х64)</a:t>
              </a:r>
            </a:p>
          </p:txBody>
        </p:sp>
        <p:sp>
          <p:nvSpPr>
            <p:cNvPr id="117" name="TextBox 116"/>
            <p:cNvSpPr txBox="1"/>
            <p:nvPr/>
          </p:nvSpPr>
          <p:spPr>
            <a:xfrm>
              <a:off x="7206677" y="5029943"/>
              <a:ext cx="1040022" cy="276999"/>
            </a:xfrm>
            <a:prstGeom prst="rect">
              <a:avLst/>
            </a:prstGeom>
            <a:noFill/>
          </p:spPr>
          <p:txBody>
            <a:bodyPr wrap="square" rtlCol="0">
              <a:spAutoFit/>
            </a:bodyPr>
            <a:lstStyle/>
            <a:p>
              <a:pPr algn="ctr"/>
              <a:r>
                <a:rPr lang="ru-RU" sz="600" dirty="0">
                  <a:solidFill>
                    <a:schemeClr val="bg1"/>
                  </a:solidFill>
                  <a:latin typeface="Arial" panose="020B0604020202020204" pitchFamily="34" charset="0"/>
                  <a:cs typeface="Arial" panose="020B0604020202020204" pitchFamily="34" charset="0"/>
                </a:rPr>
                <a:t>Драйвер </a:t>
              </a:r>
              <a:r>
                <a:rPr lang="en-US" sz="600" dirty="0">
                  <a:solidFill>
                    <a:schemeClr val="bg1"/>
                  </a:solidFill>
                  <a:latin typeface="Arial" panose="020B0604020202020204" pitchFamily="34" charset="0"/>
                  <a:cs typeface="Arial" panose="020B0604020202020204" pitchFamily="34" charset="0"/>
                </a:rPr>
                <a:t>Enhanced Point </a:t>
              </a:r>
              <a:r>
                <a:rPr lang="ru-RU" sz="600" dirty="0">
                  <a:solidFill>
                    <a:schemeClr val="bg1"/>
                  </a:solidFill>
                  <a:latin typeface="Arial" panose="020B0604020202020204" pitchFamily="34" charset="0"/>
                  <a:cs typeface="Arial" panose="020B0604020202020204" pitchFamily="34" charset="0"/>
                </a:rPr>
                <a:t>и </a:t>
              </a:r>
              <a:r>
                <a:rPr lang="en-US" sz="600" dirty="0">
                  <a:solidFill>
                    <a:schemeClr val="bg1"/>
                  </a:solidFill>
                  <a:latin typeface="Arial" panose="020B0604020202020204" pitchFamily="34" charset="0"/>
                  <a:cs typeface="Arial" panose="020B0604020202020204" pitchFamily="34" charset="0"/>
                </a:rPr>
                <a:t>Print </a:t>
              </a:r>
              <a:r>
                <a:rPr lang="ru-RU" sz="600" dirty="0">
                  <a:solidFill>
                    <a:schemeClr val="bg1"/>
                  </a:solidFill>
                  <a:latin typeface="Arial" panose="020B0604020202020204" pitchFamily="34" charset="0"/>
                  <a:cs typeface="Arial" panose="020B0604020202020204" pitchFamily="34" charset="0"/>
                </a:rPr>
                <a:t>(х86)</a:t>
              </a:r>
            </a:p>
          </p:txBody>
        </p:sp>
        <p:sp>
          <p:nvSpPr>
            <p:cNvPr id="118" name="TextBox 117"/>
            <p:cNvSpPr txBox="1"/>
            <p:nvPr/>
          </p:nvSpPr>
          <p:spPr>
            <a:xfrm>
              <a:off x="7206745" y="5313988"/>
              <a:ext cx="1063219" cy="184666"/>
            </a:xfrm>
            <a:prstGeom prst="rect">
              <a:avLst/>
            </a:prstGeom>
            <a:noFill/>
          </p:spPr>
          <p:txBody>
            <a:bodyPr wrap="square" rtlCol="0">
              <a:spAutoFit/>
            </a:bodyPr>
            <a:lstStyle/>
            <a:p>
              <a:pPr algn="ctr"/>
              <a:r>
                <a:rPr lang="ru-RU" sz="600" dirty="0">
                  <a:solidFill>
                    <a:schemeClr val="bg1"/>
                  </a:solidFill>
                  <a:latin typeface="Arial" panose="020B0604020202020204" pitchFamily="34" charset="0"/>
                  <a:cs typeface="Arial" panose="020B0604020202020204" pitchFamily="34" charset="0"/>
                </a:rPr>
                <a:t>Драйвер печати </a:t>
              </a:r>
              <a:r>
                <a:rPr lang="en-US" sz="600" dirty="0">
                  <a:solidFill>
                    <a:schemeClr val="bg1"/>
                  </a:solidFill>
                  <a:latin typeface="Arial" panose="020B0604020202020204" pitchFamily="34" charset="0"/>
                  <a:cs typeface="Arial" panose="020B0604020202020204" pitchFamily="34" charset="0"/>
                </a:rPr>
                <a:t>V4</a:t>
              </a:r>
              <a:endParaRPr lang="ru-RU" sz="600" dirty="0">
                <a:solidFill>
                  <a:schemeClr val="bg1"/>
                </a:solidFill>
                <a:latin typeface="Arial" panose="020B0604020202020204" pitchFamily="34" charset="0"/>
                <a:cs typeface="Arial" panose="020B0604020202020204" pitchFamily="34" charset="0"/>
              </a:endParaRPr>
            </a:p>
          </p:txBody>
        </p:sp>
        <p:sp>
          <p:nvSpPr>
            <p:cNvPr id="119" name="TextBox 118"/>
            <p:cNvSpPr txBox="1"/>
            <p:nvPr/>
          </p:nvSpPr>
          <p:spPr>
            <a:xfrm>
              <a:off x="7260826" y="5588882"/>
              <a:ext cx="609198" cy="307777"/>
            </a:xfrm>
            <a:prstGeom prst="rect">
              <a:avLst/>
            </a:prstGeom>
            <a:noFill/>
          </p:spPr>
          <p:txBody>
            <a:bodyPr wrap="square" rtlCol="0">
              <a:spAutoFit/>
            </a:bodyPr>
            <a:lstStyle/>
            <a:p>
              <a:pPr algn="ctr"/>
              <a:r>
                <a:rPr lang="ru-RU" sz="700" dirty="0">
                  <a:latin typeface="Arial" panose="020B0604020202020204" pitchFamily="34" charset="0"/>
                  <a:cs typeface="Arial" panose="020B0604020202020204" pitchFamily="34" charset="0"/>
                </a:rPr>
                <a:t>Файлы данных</a:t>
              </a:r>
            </a:p>
          </p:txBody>
        </p:sp>
        <p:sp>
          <p:nvSpPr>
            <p:cNvPr id="122" name="TextBox 121"/>
            <p:cNvSpPr txBox="1"/>
            <p:nvPr/>
          </p:nvSpPr>
          <p:spPr>
            <a:xfrm>
              <a:off x="9983688" y="4333334"/>
              <a:ext cx="1391291" cy="230832"/>
            </a:xfrm>
            <a:prstGeom prst="rect">
              <a:avLst/>
            </a:prstGeom>
            <a:noFill/>
          </p:spPr>
          <p:txBody>
            <a:bodyPr wrap="square" rtlCol="0">
              <a:spAutoFit/>
            </a:bodyPr>
            <a:lstStyle/>
            <a:p>
              <a:pPr algn="ctr"/>
              <a:r>
                <a:rPr lang="ru-RU" sz="900" dirty="0">
                  <a:latin typeface="Arial" panose="020B0604020202020204" pitchFamily="34" charset="0"/>
                  <a:cs typeface="Arial" panose="020B0604020202020204" pitchFamily="34" charset="0"/>
                </a:rPr>
                <a:t>Клиент печати (</a:t>
              </a:r>
              <a:r>
                <a:rPr lang="en-US" sz="900" dirty="0">
                  <a:latin typeface="Arial" panose="020B0604020202020204" pitchFamily="34" charset="0"/>
                  <a:cs typeface="Arial" panose="020B0604020202020204" pitchFamily="34" charset="0"/>
                </a:rPr>
                <a:t>Win 8</a:t>
              </a:r>
              <a:r>
                <a:rPr lang="ru-RU" sz="900" dirty="0">
                  <a:latin typeface="Arial" panose="020B0604020202020204" pitchFamily="34" charset="0"/>
                  <a:cs typeface="Arial" panose="020B0604020202020204" pitchFamily="34" charset="0"/>
                </a:rPr>
                <a:t>)</a:t>
              </a:r>
            </a:p>
          </p:txBody>
        </p:sp>
        <p:sp>
          <p:nvSpPr>
            <p:cNvPr id="123" name="TextBox 122"/>
            <p:cNvSpPr txBox="1"/>
            <p:nvPr/>
          </p:nvSpPr>
          <p:spPr>
            <a:xfrm>
              <a:off x="10629446" y="4618895"/>
              <a:ext cx="876630" cy="246221"/>
            </a:xfrm>
            <a:prstGeom prst="rect">
              <a:avLst/>
            </a:prstGeom>
            <a:noFill/>
          </p:spPr>
          <p:txBody>
            <a:bodyPr wrap="square" rtlCol="0">
              <a:spAutoFit/>
            </a:bodyPr>
            <a:lstStyle/>
            <a:p>
              <a:pPr algn="ctr"/>
              <a:r>
                <a:rPr lang="ru-RU" sz="500" dirty="0">
                  <a:solidFill>
                    <a:schemeClr val="bg1"/>
                  </a:solidFill>
                  <a:latin typeface="Arial" panose="020B0604020202020204" pitchFamily="34" charset="0"/>
                  <a:cs typeface="Arial" panose="020B0604020202020204" pitchFamily="34" charset="0"/>
                </a:rPr>
                <a:t>Локальное хранилище драйверов</a:t>
              </a:r>
            </a:p>
          </p:txBody>
        </p:sp>
        <p:sp>
          <p:nvSpPr>
            <p:cNvPr id="124" name="TextBox 123"/>
            <p:cNvSpPr txBox="1"/>
            <p:nvPr/>
          </p:nvSpPr>
          <p:spPr>
            <a:xfrm>
              <a:off x="10641061" y="4850022"/>
              <a:ext cx="876630" cy="307777"/>
            </a:xfrm>
            <a:prstGeom prst="rect">
              <a:avLst/>
            </a:prstGeom>
            <a:noFill/>
          </p:spPr>
          <p:txBody>
            <a:bodyPr wrap="square" rtlCol="0">
              <a:spAutoFit/>
            </a:bodyPr>
            <a:lstStyle/>
            <a:p>
              <a:pPr algn="ctr"/>
              <a:r>
                <a:rPr lang="ru-RU" sz="700" dirty="0">
                  <a:solidFill>
                    <a:schemeClr val="bg1"/>
                  </a:solidFill>
                  <a:latin typeface="Arial" panose="020B0604020202020204" pitchFamily="34" charset="0"/>
                  <a:cs typeface="Arial" panose="020B0604020202020204" pitchFamily="34" charset="0"/>
                </a:rPr>
                <a:t>Обновления </a:t>
              </a:r>
              <a:r>
                <a:rPr lang="en-US" sz="700" dirty="0">
                  <a:solidFill>
                    <a:schemeClr val="bg1"/>
                  </a:solidFill>
                  <a:latin typeface="Arial" panose="020B0604020202020204" pitchFamily="34" charset="0"/>
                  <a:cs typeface="Arial" panose="020B0604020202020204" pitchFamily="34" charset="0"/>
                </a:rPr>
                <a:t>Windows</a:t>
              </a:r>
              <a:endParaRPr lang="ru-RU" sz="700" dirty="0">
                <a:solidFill>
                  <a:schemeClr val="bg1"/>
                </a:solidFill>
                <a:latin typeface="Arial" panose="020B0604020202020204" pitchFamily="34" charset="0"/>
                <a:cs typeface="Arial" panose="020B0604020202020204" pitchFamily="34" charset="0"/>
              </a:endParaRPr>
            </a:p>
          </p:txBody>
        </p:sp>
        <p:sp>
          <p:nvSpPr>
            <p:cNvPr id="125" name="TextBox 124"/>
            <p:cNvSpPr txBox="1"/>
            <p:nvPr/>
          </p:nvSpPr>
          <p:spPr>
            <a:xfrm>
              <a:off x="9632006" y="4803739"/>
              <a:ext cx="862940" cy="523220"/>
            </a:xfrm>
            <a:prstGeom prst="rect">
              <a:avLst/>
            </a:prstGeom>
            <a:noFill/>
          </p:spPr>
          <p:txBody>
            <a:bodyPr wrap="square" rtlCol="0">
              <a:spAutoFit/>
            </a:bodyPr>
            <a:lstStyle/>
            <a:p>
              <a:pPr algn="ctr"/>
              <a:r>
                <a:rPr lang="ru-RU" sz="700" dirty="0">
                  <a:latin typeface="Arial" panose="020B0604020202020204" pitchFamily="34" charset="0"/>
                  <a:cs typeface="Arial" panose="020B0604020202020204" pitchFamily="34" charset="0"/>
                </a:rPr>
                <a:t>Лучшие драйвера из хранилища/</a:t>
              </a:r>
              <a:r>
                <a:rPr lang="en-US" sz="700" dirty="0">
                  <a:latin typeface="Arial" panose="020B0604020202020204" pitchFamily="34" charset="0"/>
                  <a:cs typeface="Arial" panose="020B0604020202020204" pitchFamily="34" charset="0"/>
                </a:rPr>
                <a:t>Windows</a:t>
              </a:r>
              <a:r>
                <a:rPr lang="ru-RU" sz="700" dirty="0">
                  <a:latin typeface="Arial" panose="020B0604020202020204" pitchFamily="34" charset="0"/>
                  <a:cs typeface="Arial" panose="020B0604020202020204" pitchFamily="34" charset="0"/>
                </a:rPr>
                <a:t> </a:t>
              </a:r>
              <a:r>
                <a:rPr lang="en-US" sz="700" dirty="0">
                  <a:latin typeface="Arial" panose="020B0604020202020204" pitchFamily="34" charset="0"/>
                  <a:cs typeface="Arial" panose="020B0604020202020204" pitchFamily="34" charset="0"/>
                </a:rPr>
                <a:t>Update</a:t>
              </a:r>
              <a:endParaRPr lang="ru-RU" sz="700" dirty="0">
                <a:latin typeface="Arial" panose="020B0604020202020204" pitchFamily="34" charset="0"/>
                <a:cs typeface="Arial" panose="020B0604020202020204" pitchFamily="34" charset="0"/>
              </a:endParaRPr>
            </a:p>
          </p:txBody>
        </p:sp>
        <p:sp>
          <p:nvSpPr>
            <p:cNvPr id="126" name="TextBox 125"/>
            <p:cNvSpPr txBox="1"/>
            <p:nvPr/>
          </p:nvSpPr>
          <p:spPr>
            <a:xfrm>
              <a:off x="10560220" y="5178146"/>
              <a:ext cx="945856" cy="415498"/>
            </a:xfrm>
            <a:prstGeom prst="rect">
              <a:avLst/>
            </a:prstGeom>
            <a:noFill/>
          </p:spPr>
          <p:txBody>
            <a:bodyPr wrap="square" rtlCol="0">
              <a:spAutoFit/>
            </a:bodyPr>
            <a:lstStyle/>
            <a:p>
              <a:pPr algn="ctr"/>
              <a:r>
                <a:rPr lang="ru-RU" sz="700" dirty="0">
                  <a:solidFill>
                    <a:schemeClr val="bg1"/>
                  </a:solidFill>
                  <a:latin typeface="Arial" panose="020B0604020202020204" pitchFamily="34" charset="0"/>
                  <a:cs typeface="Arial" panose="020B0604020202020204" pitchFamily="34" charset="0"/>
                </a:rPr>
                <a:t>Проверка файлов содержащих не исполняемый код </a:t>
              </a:r>
            </a:p>
          </p:txBody>
        </p:sp>
        <p:sp>
          <p:nvSpPr>
            <p:cNvPr id="127" name="TextBox 126"/>
            <p:cNvSpPr txBox="1"/>
            <p:nvPr/>
          </p:nvSpPr>
          <p:spPr>
            <a:xfrm>
              <a:off x="10574251" y="5759701"/>
              <a:ext cx="945856" cy="307777"/>
            </a:xfrm>
            <a:prstGeom prst="rect">
              <a:avLst/>
            </a:prstGeom>
            <a:noFill/>
          </p:spPr>
          <p:txBody>
            <a:bodyPr wrap="square" rtlCol="0">
              <a:spAutoFit/>
            </a:bodyPr>
            <a:lstStyle/>
            <a:p>
              <a:pPr algn="ctr"/>
              <a:r>
                <a:rPr lang="ru-RU" sz="700" dirty="0">
                  <a:solidFill>
                    <a:schemeClr val="bg1"/>
                  </a:solidFill>
                  <a:latin typeface="Arial" panose="020B0604020202020204" pitchFamily="34" charset="0"/>
                  <a:cs typeface="Arial" panose="020B0604020202020204" pitchFamily="34" charset="0"/>
                </a:rPr>
                <a:t>Проверка файлов данных</a:t>
              </a:r>
            </a:p>
          </p:txBody>
        </p:sp>
        <p:sp>
          <p:nvSpPr>
            <p:cNvPr id="132" name="TextBox 131"/>
            <p:cNvSpPr txBox="1"/>
            <p:nvPr/>
          </p:nvSpPr>
          <p:spPr>
            <a:xfrm>
              <a:off x="9531867" y="5323614"/>
              <a:ext cx="1063219"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V4</a:t>
              </a:r>
              <a:r>
                <a:rPr lang="ru-RU" sz="700" dirty="0">
                  <a:latin typeface="Arial" panose="020B0604020202020204" pitchFamily="34" charset="0"/>
                  <a:cs typeface="Arial" panose="020B0604020202020204" pitchFamily="34" charset="0"/>
                </a:rPr>
                <a:t> </a:t>
              </a:r>
              <a:r>
                <a:rPr lang="en-US" sz="700" dirty="0" err="1">
                  <a:latin typeface="Arial" panose="020B0604020202020204" pitchFamily="34" charset="0"/>
                  <a:cs typeface="Arial" panose="020B0604020202020204" pitchFamily="34" charset="0"/>
                </a:rPr>
                <a:t>dirs</a:t>
              </a:r>
              <a:endParaRPr lang="ru-RU" sz="700" dirty="0">
                <a:latin typeface="Arial" panose="020B0604020202020204" pitchFamily="34" charset="0"/>
                <a:cs typeface="Arial" panose="020B0604020202020204" pitchFamily="34" charset="0"/>
              </a:endParaRPr>
            </a:p>
          </p:txBody>
        </p:sp>
        <p:sp>
          <p:nvSpPr>
            <p:cNvPr id="134" name="Прямоугольник: один усеченный угол 133"/>
            <p:cNvSpPr/>
            <p:nvPr/>
          </p:nvSpPr>
          <p:spPr>
            <a:xfrm>
              <a:off x="7761333" y="5540007"/>
              <a:ext cx="317957" cy="412152"/>
            </a:xfrm>
            <a:prstGeom prst="snip1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120" name="TextBox 119"/>
            <p:cNvSpPr txBox="1"/>
            <p:nvPr/>
          </p:nvSpPr>
          <p:spPr>
            <a:xfrm>
              <a:off x="7755728" y="5603514"/>
              <a:ext cx="348208" cy="307777"/>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RC.dll </a:t>
              </a:r>
              <a:endParaRPr lang="ru-RU" sz="700" dirty="0">
                <a:latin typeface="Arial" panose="020B0604020202020204" pitchFamily="34" charset="0"/>
                <a:cs typeface="Arial" panose="020B0604020202020204" pitchFamily="34" charset="0"/>
              </a:endParaRPr>
            </a:p>
          </p:txBody>
        </p:sp>
        <p:sp>
          <p:nvSpPr>
            <p:cNvPr id="135" name="Прямоугольник: один усеченный угол 134"/>
            <p:cNvSpPr/>
            <p:nvPr/>
          </p:nvSpPr>
          <p:spPr>
            <a:xfrm>
              <a:off x="7383807" y="6001264"/>
              <a:ext cx="710503" cy="165333"/>
            </a:xfrm>
            <a:prstGeom prst="snip1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121" name="TextBox 120"/>
            <p:cNvSpPr txBox="1"/>
            <p:nvPr/>
          </p:nvSpPr>
          <p:spPr>
            <a:xfrm>
              <a:off x="7504232" y="5979385"/>
              <a:ext cx="452454"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.CAT</a:t>
              </a:r>
              <a:endParaRPr lang="ru-RU" sz="700" dirty="0">
                <a:latin typeface="Arial" panose="020B0604020202020204" pitchFamily="34" charset="0"/>
                <a:cs typeface="Arial" panose="020B0604020202020204" pitchFamily="34" charset="0"/>
              </a:endParaRPr>
            </a:p>
          </p:txBody>
        </p:sp>
        <p:sp>
          <p:nvSpPr>
            <p:cNvPr id="136" name="Прямоугольник: один усеченный угол 135"/>
            <p:cNvSpPr/>
            <p:nvPr/>
          </p:nvSpPr>
          <p:spPr>
            <a:xfrm>
              <a:off x="9714516" y="5537365"/>
              <a:ext cx="349088" cy="412152"/>
            </a:xfrm>
            <a:prstGeom prst="snip1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137" name="Прямоугольник: один усеченный угол 136"/>
            <p:cNvSpPr/>
            <p:nvPr/>
          </p:nvSpPr>
          <p:spPr>
            <a:xfrm>
              <a:off x="10093274" y="5540916"/>
              <a:ext cx="317957" cy="412152"/>
            </a:xfrm>
            <a:prstGeom prst="snip1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129" name="TextBox 128"/>
            <p:cNvSpPr txBox="1"/>
            <p:nvPr/>
          </p:nvSpPr>
          <p:spPr>
            <a:xfrm>
              <a:off x="9574648" y="5574410"/>
              <a:ext cx="657005" cy="307777"/>
            </a:xfrm>
            <a:prstGeom prst="rect">
              <a:avLst/>
            </a:prstGeom>
            <a:noFill/>
          </p:spPr>
          <p:txBody>
            <a:bodyPr wrap="square" rtlCol="0">
              <a:spAutoFit/>
            </a:bodyPr>
            <a:lstStyle/>
            <a:p>
              <a:pPr algn="ctr"/>
              <a:r>
                <a:rPr lang="ru-RU" sz="700" dirty="0">
                  <a:latin typeface="Arial" panose="020B0604020202020204" pitchFamily="34" charset="0"/>
                  <a:cs typeface="Arial" panose="020B0604020202020204" pitchFamily="34" charset="0"/>
                </a:rPr>
                <a:t>Файлы данных</a:t>
              </a:r>
            </a:p>
          </p:txBody>
        </p:sp>
        <p:sp>
          <p:nvSpPr>
            <p:cNvPr id="130" name="TextBox 129"/>
            <p:cNvSpPr txBox="1"/>
            <p:nvPr/>
          </p:nvSpPr>
          <p:spPr>
            <a:xfrm>
              <a:off x="10070205" y="5598962"/>
              <a:ext cx="348208" cy="307777"/>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RC.dll </a:t>
              </a:r>
              <a:endParaRPr lang="ru-RU" sz="700" dirty="0">
                <a:latin typeface="Arial" panose="020B0604020202020204" pitchFamily="34" charset="0"/>
                <a:cs typeface="Arial" panose="020B0604020202020204" pitchFamily="34" charset="0"/>
              </a:endParaRPr>
            </a:p>
          </p:txBody>
        </p:sp>
        <p:sp>
          <p:nvSpPr>
            <p:cNvPr id="139" name="TextBox 138"/>
            <p:cNvSpPr txBox="1"/>
            <p:nvPr/>
          </p:nvSpPr>
          <p:spPr>
            <a:xfrm>
              <a:off x="8296070" y="4948294"/>
              <a:ext cx="1473517" cy="461665"/>
            </a:xfrm>
            <a:prstGeom prst="rect">
              <a:avLst/>
            </a:prstGeom>
            <a:noFill/>
          </p:spPr>
          <p:txBody>
            <a:bodyPr wrap="square" rtlCol="0">
              <a:spAutoFit/>
            </a:bodyPr>
            <a:lstStyle/>
            <a:p>
              <a:r>
                <a:rPr lang="ru-RU" sz="800" dirty="0">
                  <a:solidFill>
                    <a:schemeClr val="bg1"/>
                  </a:solidFill>
                  <a:latin typeface="Arial" panose="020B0604020202020204" pitchFamily="34" charset="0"/>
                  <a:cs typeface="Arial" panose="020B0604020202020204" pitchFamily="34" charset="0"/>
                </a:rPr>
                <a:t>Поиск наилучшего соответствия </a:t>
              </a:r>
              <a:r>
                <a:rPr lang="en-US" sz="800" dirty="0" err="1">
                  <a:solidFill>
                    <a:schemeClr val="bg1"/>
                  </a:solidFill>
                  <a:latin typeface="Arial" panose="020B0604020202020204" pitchFamily="34" charset="0"/>
                  <a:cs typeface="Arial" panose="020B0604020202020204" pitchFamily="34" charset="0"/>
                </a:rPr>
                <a:t>PrinterDriverID</a:t>
              </a:r>
              <a:endParaRPr lang="ru-RU" sz="800" dirty="0">
                <a:solidFill>
                  <a:schemeClr val="bg1"/>
                </a:solidFill>
                <a:latin typeface="Arial" panose="020B0604020202020204" pitchFamily="34" charset="0"/>
                <a:cs typeface="Arial" panose="020B0604020202020204" pitchFamily="34" charset="0"/>
              </a:endParaRPr>
            </a:p>
          </p:txBody>
        </p:sp>
        <p:sp>
          <p:nvSpPr>
            <p:cNvPr id="140" name="TextBox 139"/>
            <p:cNvSpPr txBox="1"/>
            <p:nvPr/>
          </p:nvSpPr>
          <p:spPr>
            <a:xfrm>
              <a:off x="8398189" y="5677008"/>
              <a:ext cx="1266092" cy="215444"/>
            </a:xfrm>
            <a:prstGeom prst="rect">
              <a:avLst/>
            </a:prstGeom>
            <a:noFill/>
          </p:spPr>
          <p:txBody>
            <a:bodyPr wrap="square" rtlCol="0">
              <a:spAutoFit/>
            </a:bodyPr>
            <a:lstStyle/>
            <a:p>
              <a:r>
                <a:rPr lang="en-US" sz="800" dirty="0" err="1">
                  <a:solidFill>
                    <a:schemeClr val="bg1"/>
                  </a:solidFill>
                  <a:latin typeface="Arial" panose="020B0604020202020204" pitchFamily="34" charset="0"/>
                  <a:cs typeface="Arial" panose="020B0604020202020204" pitchFamily="34" charset="0"/>
                </a:rPr>
                <a:t>GetPrinterDataEx</a:t>
              </a:r>
              <a:endParaRPr lang="ru-RU" sz="800" dirty="0">
                <a:solidFill>
                  <a:schemeClr val="bg1"/>
                </a:solidFill>
                <a:latin typeface="Arial" panose="020B0604020202020204" pitchFamily="34" charset="0"/>
                <a:cs typeface="Arial" panose="020B0604020202020204" pitchFamily="34" charset="0"/>
              </a:endParaRPr>
            </a:p>
          </p:txBody>
        </p:sp>
        <p:cxnSp>
          <p:nvCxnSpPr>
            <p:cNvPr id="8192" name="Прямая соединительная линия 8191"/>
            <p:cNvCxnSpPr/>
            <p:nvPr/>
          </p:nvCxnSpPr>
          <p:spPr>
            <a:xfrm flipH="1">
              <a:off x="10351972" y="5268678"/>
              <a:ext cx="243114" cy="245365"/>
            </a:xfrm>
            <a:prstGeom prst="line">
              <a:avLst/>
            </a:prstGeom>
          </p:spPr>
          <p:style>
            <a:lnRef idx="2">
              <a:schemeClr val="dk1"/>
            </a:lnRef>
            <a:fillRef idx="0">
              <a:schemeClr val="dk1"/>
            </a:fillRef>
            <a:effectRef idx="1">
              <a:schemeClr val="dk1"/>
            </a:effectRef>
            <a:fontRef idx="minor">
              <a:schemeClr val="tx1"/>
            </a:fontRef>
          </p:style>
        </p:cxnSp>
        <p:cxnSp>
          <p:nvCxnSpPr>
            <p:cNvPr id="144" name="Прямая соединительная линия 143"/>
            <p:cNvCxnSpPr/>
            <p:nvPr/>
          </p:nvCxnSpPr>
          <p:spPr>
            <a:xfrm flipH="1">
              <a:off x="10372661" y="5854711"/>
              <a:ext cx="243114" cy="245365"/>
            </a:xfrm>
            <a:prstGeom prst="line">
              <a:avLst/>
            </a:prstGeom>
          </p:spPr>
          <p:style>
            <a:lnRef idx="2">
              <a:schemeClr val="dk1"/>
            </a:lnRef>
            <a:fillRef idx="0">
              <a:schemeClr val="dk1"/>
            </a:fillRef>
            <a:effectRef idx="1">
              <a:schemeClr val="dk1"/>
            </a:effectRef>
            <a:fontRef idx="minor">
              <a:schemeClr val="tx1"/>
            </a:fontRef>
          </p:style>
        </p:cxnSp>
        <p:sp>
          <p:nvSpPr>
            <p:cNvPr id="138" name="Прямоугольник: один усеченный угол 137"/>
            <p:cNvSpPr/>
            <p:nvPr/>
          </p:nvSpPr>
          <p:spPr>
            <a:xfrm>
              <a:off x="9715748" y="6002173"/>
              <a:ext cx="710503" cy="165333"/>
            </a:xfrm>
            <a:prstGeom prst="snip1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131" name="TextBox 130"/>
            <p:cNvSpPr txBox="1"/>
            <p:nvPr/>
          </p:nvSpPr>
          <p:spPr>
            <a:xfrm>
              <a:off x="9848660" y="5988398"/>
              <a:ext cx="452454"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.CAT</a:t>
              </a:r>
              <a:endParaRPr lang="ru-RU" sz="7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205110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скругленные противолежащие углы 9"/>
          <p:cNvSpPr/>
          <p:nvPr/>
        </p:nvSpPr>
        <p:spPr>
          <a:xfrm>
            <a:off x="6054143" y="2354673"/>
            <a:ext cx="5623124" cy="2194880"/>
          </a:xfrm>
          <a:prstGeom prst="round2Diag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5" name="TextBox 4"/>
          <p:cNvSpPr txBox="1"/>
          <p:nvPr/>
        </p:nvSpPr>
        <p:spPr>
          <a:xfrm>
            <a:off x="421228" y="90913"/>
            <a:ext cx="11736508"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Настройки безопасности для сетевой печати</a:t>
            </a:r>
            <a:endParaRPr lang="en-US" sz="3600" dirty="0">
              <a:solidFill>
                <a:schemeClr val="bg1"/>
              </a:solidFill>
              <a:latin typeface="+mj-lt"/>
            </a:endParaRPr>
          </a:p>
        </p:txBody>
      </p:sp>
      <p:sp>
        <p:nvSpPr>
          <p:cNvPr id="2" name="Прямоугольник 1"/>
          <p:cNvSpPr/>
          <p:nvPr/>
        </p:nvSpPr>
        <p:spPr>
          <a:xfrm>
            <a:off x="421228" y="1207858"/>
            <a:ext cx="5253226" cy="2720745"/>
          </a:xfrm>
          <a:prstGeom prst="rect">
            <a:avLst/>
          </a:prstGeom>
        </p:spPr>
        <p:txBody>
          <a:bodyPr wrap="square">
            <a:spAutoFit/>
          </a:bodyPr>
          <a:lstStyle/>
          <a:p>
            <a:pPr marL="0" lvl="1">
              <a:lnSpc>
                <a:spcPct val="110000"/>
              </a:lnSpc>
              <a:spcBef>
                <a:spcPts val="600"/>
              </a:spcBef>
              <a:buClr>
                <a:srgbClr val="006699"/>
              </a:buClr>
            </a:pPr>
            <a:r>
              <a:rPr lang="ru-RU" sz="1600" dirty="0">
                <a:latin typeface="Arial" panose="020B0604020202020204" pitchFamily="34" charset="0"/>
                <a:cs typeface="Arial" panose="020B0604020202020204" pitchFamily="34" charset="0"/>
              </a:rPr>
              <a:t>Настройки безопасности по умолчанию позволяют всем:</a:t>
            </a:r>
          </a:p>
          <a:p>
            <a:pPr marL="541338" lvl="1" indent="-285750">
              <a:lnSpc>
                <a:spcPct val="110000"/>
              </a:lnSpc>
              <a:spcBef>
                <a:spcPts val="600"/>
              </a:spcBef>
              <a:buClr>
                <a:srgbClr val="006699"/>
              </a:buClr>
              <a:buFont typeface="Wingdings" panose="05000000000000000000" pitchFamily="2" charset="2"/>
              <a:buChar char="q"/>
            </a:pPr>
            <a:r>
              <a:rPr lang="ru-RU" sz="1600" dirty="0">
                <a:latin typeface="Arial" panose="020B0604020202020204" pitchFamily="34" charset="0"/>
                <a:cs typeface="Arial" panose="020B0604020202020204" pitchFamily="34" charset="0"/>
              </a:rPr>
              <a:t>Печатать</a:t>
            </a:r>
          </a:p>
          <a:p>
            <a:pPr marL="541338" lvl="1" indent="-285750">
              <a:lnSpc>
                <a:spcPct val="110000"/>
              </a:lnSpc>
              <a:spcBef>
                <a:spcPts val="600"/>
              </a:spcBef>
              <a:buClr>
                <a:srgbClr val="006699"/>
              </a:buClr>
              <a:buFont typeface="Wingdings" panose="05000000000000000000" pitchFamily="2" charset="2"/>
              <a:buChar char="q"/>
            </a:pPr>
            <a:r>
              <a:rPr lang="ru-RU" sz="1600" dirty="0">
                <a:latin typeface="Arial" panose="020B0604020202020204" pitchFamily="34" charset="0"/>
                <a:cs typeface="Arial" panose="020B0604020202020204" pitchFamily="34" charset="0"/>
              </a:rPr>
              <a:t>Управление своими заданиями на печать</a:t>
            </a:r>
          </a:p>
          <a:p>
            <a:pPr marL="0" lvl="1">
              <a:lnSpc>
                <a:spcPct val="110000"/>
              </a:lnSpc>
              <a:spcBef>
                <a:spcPts val="600"/>
              </a:spcBef>
              <a:buClr>
                <a:srgbClr val="006699"/>
              </a:buClr>
            </a:pPr>
            <a:r>
              <a:rPr lang="ru-RU" sz="1600" dirty="0">
                <a:latin typeface="Arial" panose="020B0604020202020204" pitchFamily="34" charset="0"/>
                <a:cs typeface="Arial" panose="020B0604020202020204" pitchFamily="34" charset="0"/>
              </a:rPr>
              <a:t>Доступные разрешения</a:t>
            </a:r>
          </a:p>
          <a:p>
            <a:pPr marL="541338" lvl="1" indent="-271463">
              <a:lnSpc>
                <a:spcPct val="110000"/>
              </a:lnSpc>
              <a:spcBef>
                <a:spcPts val="600"/>
              </a:spcBef>
              <a:buClr>
                <a:srgbClr val="006699"/>
              </a:buClr>
              <a:buFont typeface="Wingdings" panose="05000000000000000000" pitchFamily="2" charset="2"/>
              <a:buChar char="q"/>
            </a:pPr>
            <a:r>
              <a:rPr lang="ru-RU" sz="1600" dirty="0">
                <a:latin typeface="Arial" panose="020B0604020202020204" pitchFamily="34" charset="0"/>
                <a:cs typeface="Arial" panose="020B0604020202020204" pitchFamily="34" charset="0"/>
              </a:rPr>
              <a:t>Распечатать</a:t>
            </a:r>
          </a:p>
          <a:p>
            <a:pPr marL="541338" lvl="1" indent="-271463">
              <a:lnSpc>
                <a:spcPct val="110000"/>
              </a:lnSpc>
              <a:spcBef>
                <a:spcPts val="600"/>
              </a:spcBef>
              <a:buClr>
                <a:srgbClr val="006699"/>
              </a:buClr>
              <a:buFont typeface="Wingdings" panose="05000000000000000000" pitchFamily="2" charset="2"/>
              <a:buChar char="q"/>
            </a:pPr>
            <a:r>
              <a:rPr lang="ru-RU" sz="1600" dirty="0">
                <a:latin typeface="Arial" panose="020B0604020202020204" pitchFamily="34" charset="0"/>
                <a:cs typeface="Arial" panose="020B0604020202020204" pitchFamily="34" charset="0"/>
              </a:rPr>
              <a:t>Управлять этим принтером</a:t>
            </a:r>
          </a:p>
          <a:p>
            <a:pPr marL="541338" lvl="1" indent="-271463">
              <a:lnSpc>
                <a:spcPct val="110000"/>
              </a:lnSpc>
              <a:spcBef>
                <a:spcPts val="600"/>
              </a:spcBef>
              <a:buClr>
                <a:srgbClr val="006699"/>
              </a:buClr>
              <a:buFont typeface="Wingdings" panose="05000000000000000000" pitchFamily="2" charset="2"/>
              <a:buChar char="q"/>
            </a:pPr>
            <a:r>
              <a:rPr lang="ru-RU" sz="1600" dirty="0">
                <a:latin typeface="Arial" panose="020B0604020202020204" pitchFamily="34" charset="0"/>
                <a:cs typeface="Arial" panose="020B0604020202020204" pitchFamily="34" charset="0"/>
              </a:rPr>
              <a:t>Управлять документами</a:t>
            </a:r>
            <a:endParaRPr lang="en-CA" sz="1600" dirty="0">
              <a:latin typeface="Arial" panose="020B0604020202020204" pitchFamily="34" charset="0"/>
              <a:ea typeface="Segoe UI" pitchFamily="34" charset="0"/>
              <a:cs typeface="Arial" panose="020B0604020202020204" pitchFamily="34" charset="0"/>
            </a:endParaRPr>
          </a:p>
        </p:txBody>
      </p:sp>
      <p:sp>
        <p:nvSpPr>
          <p:cNvPr id="8" name="Title 1"/>
          <p:cNvSpPr txBox="1">
            <a:spLocks/>
          </p:cNvSpPr>
          <p:nvPr/>
        </p:nvSpPr>
        <p:spPr>
          <a:xfrm>
            <a:off x="5946775" y="1444714"/>
            <a:ext cx="5336126"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800" b="1" dirty="0">
                <a:solidFill>
                  <a:srgbClr val="C00000"/>
                </a:solidFill>
              </a:rPr>
              <a:t>Демонстрация</a:t>
            </a:r>
            <a:r>
              <a:rPr lang="en-CA" sz="1800" b="1" dirty="0">
                <a:solidFill>
                  <a:srgbClr val="C00000"/>
                </a:solidFill>
              </a:rPr>
              <a:t>: </a:t>
            </a:r>
            <a:r>
              <a:rPr lang="ru-RU" sz="1800" b="1" dirty="0">
                <a:solidFill>
                  <a:srgbClr val="C00000"/>
                </a:solidFill>
              </a:rPr>
              <a:t>создание множественной конфигурации для устройств печати</a:t>
            </a:r>
            <a:endParaRPr lang="en-CA" sz="1800" b="1" dirty="0">
              <a:solidFill>
                <a:srgbClr val="C00000"/>
              </a:solidFill>
            </a:endParaRPr>
          </a:p>
        </p:txBody>
      </p:sp>
      <p:sp>
        <p:nvSpPr>
          <p:cNvPr id="9" name="Content Placeholder 2"/>
          <p:cNvSpPr>
            <a:spLocks noGrp="1"/>
          </p:cNvSpPr>
          <p:nvPr/>
        </p:nvSpPr>
        <p:spPr bwMode="auto">
          <a:xfrm>
            <a:off x="6289482" y="2610015"/>
            <a:ext cx="5245527" cy="19621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ru-RU" sz="1600" dirty="0">
                <a:latin typeface="Arial" panose="020B0604020202020204" pitchFamily="34" charset="0"/>
                <a:cs typeface="Arial" panose="020B0604020202020204" pitchFamily="34" charset="0"/>
              </a:rPr>
              <a:t>В данной демонстрации, Вы увидите как</a:t>
            </a:r>
            <a:r>
              <a:rPr lang="en-US" sz="1600" dirty="0">
                <a:latin typeface="Arial" panose="020B0604020202020204" pitchFamily="34" charset="0"/>
                <a:cs typeface="Arial" panose="020B0604020202020204" pitchFamily="34" charset="0"/>
              </a:rPr>
              <a:t>:</a:t>
            </a:r>
            <a:endParaRPr lang="en-CA" sz="1600" dirty="0">
              <a:latin typeface="Arial" panose="020B0604020202020204" pitchFamily="34" charset="0"/>
              <a:cs typeface="Arial" panose="020B0604020202020204" pitchFamily="34" charset="0"/>
            </a:endParaRPr>
          </a:p>
          <a:p>
            <a:pPr lvl="1" indent="-276225">
              <a:buFont typeface="Wingdings" panose="05000000000000000000" pitchFamily="2" charset="2"/>
              <a:buChar char="Ø"/>
            </a:pPr>
            <a:r>
              <a:rPr lang="ru-RU" sz="1600" dirty="0">
                <a:latin typeface="Arial" panose="020B0604020202020204" pitchFamily="34" charset="0"/>
                <a:cs typeface="Arial" panose="020B0604020202020204" pitchFamily="34" charset="0"/>
              </a:rPr>
              <a:t>Создавать общий принтер</a:t>
            </a:r>
          </a:p>
          <a:p>
            <a:pPr lvl="1" indent="-276225">
              <a:buFont typeface="Wingdings" panose="05000000000000000000" pitchFamily="2" charset="2"/>
              <a:buChar char="Ø"/>
            </a:pPr>
            <a:r>
              <a:rPr lang="ru-RU" sz="1600" dirty="0">
                <a:latin typeface="Arial" panose="020B0604020202020204" pitchFamily="34" charset="0"/>
                <a:cs typeface="Arial" panose="020B0604020202020204" pitchFamily="34" charset="0"/>
              </a:rPr>
              <a:t>Создавать второй общий принтер, используя один и тот же порт</a:t>
            </a:r>
          </a:p>
          <a:p>
            <a:pPr lvl="1" indent="-276225">
              <a:buFont typeface="Wingdings" panose="05000000000000000000" pitchFamily="2" charset="2"/>
              <a:buChar char="Ø"/>
            </a:pPr>
            <a:r>
              <a:rPr lang="ru-RU" sz="1600" dirty="0">
                <a:latin typeface="Arial" panose="020B0604020202020204" pitchFamily="34" charset="0"/>
                <a:cs typeface="Arial" panose="020B0604020202020204" pitchFamily="34" charset="0"/>
              </a:rPr>
              <a:t>Увеличивать приоритет печати для очереди печати с высоким приоритетом</a:t>
            </a:r>
            <a:endParaRPr lang="en-CA"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grpSp>
        <p:nvGrpSpPr>
          <p:cNvPr id="18" name="Группа 17"/>
          <p:cNvGrpSpPr/>
          <p:nvPr/>
        </p:nvGrpSpPr>
        <p:grpSpPr>
          <a:xfrm>
            <a:off x="501689" y="4589398"/>
            <a:ext cx="6103348" cy="1742513"/>
            <a:chOff x="501689" y="4589398"/>
            <a:chExt cx="6103348" cy="1742513"/>
          </a:xfrm>
        </p:grpSpPr>
        <p:cxnSp>
          <p:nvCxnSpPr>
            <p:cNvPr id="14" name="Прямая соединительная линия 13"/>
            <p:cNvCxnSpPr/>
            <p:nvPr/>
          </p:nvCxnSpPr>
          <p:spPr>
            <a:xfrm>
              <a:off x="1431235" y="5570287"/>
              <a:ext cx="3466768" cy="27431"/>
            </a:xfrm>
            <a:prstGeom prst="line">
              <a:avLst/>
            </a:prstGeom>
            <a:ln w="28575"/>
          </p:spPr>
          <p:style>
            <a:lnRef idx="3">
              <a:schemeClr val="dk1"/>
            </a:lnRef>
            <a:fillRef idx="0">
              <a:schemeClr val="dk1"/>
            </a:fillRef>
            <a:effectRef idx="2">
              <a:schemeClr val="dk1"/>
            </a:effectRef>
            <a:fontRef idx="minor">
              <a:schemeClr val="tx1"/>
            </a:fontRef>
          </p:style>
        </p:cxnSp>
        <p:pic>
          <p:nvPicPr>
            <p:cNvPr id="10250" name="Picture 10" descr="&amp;Kcy;&amp;acy;&amp;rcy;&amp;tcy;&amp;icy;&amp;ncy;&amp;kcy;&amp;icy; &amp;pcy;&amp;ocy; &amp;zcy;&amp;acy;&amp;pcy;&amp;rcy;&amp;ocy;&amp;scy;&amp;ucy; disk driv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6357" y="4788265"/>
              <a:ext cx="751110" cy="75111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Lapto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800" y="5005223"/>
              <a:ext cx="876153" cy="824118"/>
            </a:xfrm>
            <a:prstGeom prst="rect">
              <a:avLst/>
            </a:prstGeom>
            <a:noFill/>
            <a:extLst>
              <a:ext uri="{909E8E84-426E-40DD-AFC4-6F175D3DCCD1}">
                <a14:hiddenFill xmlns:a14="http://schemas.microsoft.com/office/drawing/2010/main">
                  <a:solidFill>
                    <a:schemeClr val="accent2"/>
                  </a:solidFill>
                </a14:hiddenFill>
              </a:ext>
            </a:extLst>
          </p:spPr>
        </p:pic>
        <p:pic>
          <p:nvPicPr>
            <p:cNvPr id="12" name="Picture 6" descr="&amp;Kcy;&amp;acy;&amp;rcy;&amp;tcy;&amp;icy;&amp;ncy;&amp;kcy;&amp;icy; &amp;pcy;&amp;ocy; &amp;zcy;&amp;acy;&amp;pcy;&amp;rcy;&amp;ocy;&amp;scy;&amp;ucy; user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98247" y="5005223"/>
              <a:ext cx="891359" cy="948587"/>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amp;Kcy;&amp;acy;&amp;rcy;&amp;tcy;&amp;icy;&amp;ncy;&amp;kcy;&amp;icy; &amp;pcy;&amp;ocy; &amp;zcy;&amp;acy;&amp;pcy;&amp;rcy;&amp;ocy;&amp;scy;&amp;ucy; &amp;shchcy;&amp;icy;&amp;tcy;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82321" y="5048747"/>
              <a:ext cx="695980" cy="69598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amp;Kcy;&amp;acy;&amp;rcy;&amp;tcy;&amp;icy;&amp;ncy;&amp;kcy;&amp;icy; &amp;pcy;&amp;ocy; &amp;zcy;&amp;acy;&amp;pcy;&amp;rcy;&amp;ocy;&amp;scy;&amp;ucy; file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11542" y="4589398"/>
              <a:ext cx="418769" cy="418769"/>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amp;Kcy;&amp;acy;&amp;rcy;&amp;tcy;&amp;icy;&amp;ncy;&amp;kcy;&amp;icy; &amp;pcy;&amp;ocy; &amp;zcy;&amp;acy;&amp;pcy;&amp;rcy;&amp;ocy;&amp;scy;&amp;ucy; list  ic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86180" y="5029143"/>
              <a:ext cx="400698" cy="40069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Printer"/>
            <p:cNvPicPr>
              <a:picLocks noChangeAspect="1" noChangeArrowheads="1"/>
            </p:cNvPicPr>
            <p:nvPr/>
          </p:nvPicPr>
          <p:blipFill>
            <a:blip r:embed="rId9" cstate="print"/>
            <a:srcRect/>
            <a:stretch>
              <a:fillRect/>
            </a:stretch>
          </p:blipFill>
          <p:spPr bwMode="auto">
            <a:xfrm>
              <a:off x="1885990" y="4852130"/>
              <a:ext cx="1138771" cy="1295864"/>
            </a:xfrm>
            <a:prstGeom prst="rect">
              <a:avLst/>
            </a:prstGeom>
            <a:noFill/>
          </p:spPr>
        </p:pic>
        <p:pic>
          <p:nvPicPr>
            <p:cNvPr id="15" name="Picture 6" descr="&amp;Kcy;&amp;acy;&amp;rcy;&amp;tcy;&amp;icy;&amp;ncy;&amp;kcy;&amp;icy; &amp;pcy;&amp;ocy; &amp;zcy;&amp;acy;&amp;pcy;&amp;rcy;&amp;ocy;&amp;scy;&amp;ucy; lock ic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78770" y="5348924"/>
              <a:ext cx="363259" cy="36325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01689" y="5858745"/>
              <a:ext cx="1421764" cy="400110"/>
            </a:xfrm>
            <a:prstGeom prst="rect">
              <a:avLst/>
            </a:prstGeom>
            <a:noFill/>
          </p:spPr>
          <p:txBody>
            <a:bodyPr wrap="square" rtlCol="0">
              <a:spAutoFit/>
            </a:bodyPr>
            <a:lstStyle/>
            <a:p>
              <a:pPr algn="ctr"/>
              <a:r>
                <a:rPr lang="ru-RU" sz="1000" dirty="0">
                  <a:latin typeface="Arial" panose="020B0604020202020204" pitchFamily="34" charset="0"/>
                  <a:cs typeface="Arial" panose="020B0604020202020204" pitchFamily="34" charset="0"/>
                </a:rPr>
                <a:t>Задание на печать отправлено</a:t>
              </a:r>
            </a:p>
          </p:txBody>
        </p:sp>
        <p:sp>
          <p:nvSpPr>
            <p:cNvPr id="23" name="TextBox 22"/>
            <p:cNvSpPr txBox="1"/>
            <p:nvPr/>
          </p:nvSpPr>
          <p:spPr>
            <a:xfrm>
              <a:off x="3024761" y="5713501"/>
              <a:ext cx="993093" cy="553998"/>
            </a:xfrm>
            <a:prstGeom prst="rect">
              <a:avLst/>
            </a:prstGeom>
            <a:noFill/>
          </p:spPr>
          <p:txBody>
            <a:bodyPr wrap="square" rtlCol="0">
              <a:spAutoFit/>
            </a:bodyPr>
            <a:lstStyle/>
            <a:p>
              <a:pPr algn="ctr"/>
              <a:r>
                <a:rPr lang="ru-RU" sz="1000" dirty="0">
                  <a:latin typeface="Arial" panose="020B0604020202020204" pitchFamily="34" charset="0"/>
                  <a:cs typeface="Arial" panose="020B0604020202020204" pitchFamily="34" charset="0"/>
                </a:rPr>
                <a:t>Шифрование/Хранение на устройстве</a:t>
              </a:r>
            </a:p>
          </p:txBody>
        </p:sp>
        <p:sp>
          <p:nvSpPr>
            <p:cNvPr id="24" name="TextBox 23"/>
            <p:cNvSpPr txBox="1"/>
            <p:nvPr/>
          </p:nvSpPr>
          <p:spPr>
            <a:xfrm>
              <a:off x="4163532" y="5931801"/>
              <a:ext cx="2441505" cy="400110"/>
            </a:xfrm>
            <a:prstGeom prst="rect">
              <a:avLst/>
            </a:prstGeom>
            <a:noFill/>
          </p:spPr>
          <p:txBody>
            <a:bodyPr wrap="square" rtlCol="0">
              <a:spAutoFit/>
            </a:bodyPr>
            <a:lstStyle/>
            <a:p>
              <a:pPr algn="ctr"/>
              <a:r>
                <a:rPr lang="ru-RU" sz="1000" dirty="0">
                  <a:latin typeface="Arial" panose="020B0604020202020204" pitchFamily="34" charset="0"/>
                  <a:cs typeface="Arial" panose="020B0604020202020204" pitchFamily="34" charset="0"/>
                </a:rPr>
                <a:t>Безопасный доступ предоставляется авторизованным пользователям</a:t>
              </a:r>
            </a:p>
          </p:txBody>
        </p:sp>
      </p:grpSp>
    </p:spTree>
    <p:extLst>
      <p:ext uri="{BB962C8B-B14F-4D97-AF65-F5344CB8AC3E}">
        <p14:creationId xmlns:p14="http://schemas.microsoft.com/office/powerpoint/2010/main" val="994435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280" y="93769"/>
            <a:ext cx="11736508"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Что такое Пул</a:t>
            </a:r>
            <a:r>
              <a:rPr lang="en-US" sz="3600" dirty="0">
                <a:solidFill>
                  <a:schemeClr val="bg1"/>
                </a:solidFill>
                <a:latin typeface="+mj-lt"/>
              </a:rPr>
              <a:t> </a:t>
            </a:r>
            <a:r>
              <a:rPr lang="ru-RU" sz="3600" dirty="0">
                <a:solidFill>
                  <a:schemeClr val="bg1"/>
                </a:solidFill>
                <a:latin typeface="+mj-lt"/>
              </a:rPr>
              <a:t>принтеров?</a:t>
            </a:r>
            <a:endParaRPr lang="en-US" sz="3600" dirty="0">
              <a:solidFill>
                <a:schemeClr val="bg1"/>
              </a:solidFill>
              <a:latin typeface="+mj-lt"/>
            </a:endParaRPr>
          </a:p>
        </p:txBody>
      </p:sp>
      <p:sp>
        <p:nvSpPr>
          <p:cNvPr id="35" name="Content Placeholder 2"/>
          <p:cNvSpPr>
            <a:spLocks noGrp="1"/>
          </p:cNvSpPr>
          <p:nvPr/>
        </p:nvSpPr>
        <p:spPr bwMode="auto">
          <a:xfrm>
            <a:off x="391249" y="1172289"/>
            <a:ext cx="6916024" cy="207118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444500" indent="-266700">
              <a:buFont typeface="Wingdings" panose="05000000000000000000" pitchFamily="2" charset="2"/>
              <a:buChar char="Ø"/>
            </a:pPr>
            <a:r>
              <a:rPr lang="ru-RU" sz="1600" dirty="0">
                <a:latin typeface="Arial" panose="020B0604020202020204" pitchFamily="34" charset="0"/>
                <a:cs typeface="Arial" panose="020B0604020202020204" pitchFamily="34" charset="0"/>
              </a:rPr>
              <a:t>Пул принтеров сочетает в себе несколько физических принтеров в единую логическую единицу</a:t>
            </a:r>
          </a:p>
          <a:p>
            <a:pPr marL="444500" indent="-266700">
              <a:buFont typeface="Wingdings" panose="05000000000000000000" pitchFamily="2" charset="2"/>
              <a:buChar char="Ø"/>
            </a:pPr>
            <a:r>
              <a:rPr lang="ru-RU" sz="1600" dirty="0">
                <a:latin typeface="Arial" panose="020B0604020202020204" pitchFamily="34" charset="0"/>
                <a:cs typeface="Arial" panose="020B0604020202020204" pitchFamily="34" charset="0"/>
              </a:rPr>
              <a:t>Пул принтеров повышает доступность и масштабируемость</a:t>
            </a:r>
            <a:endParaRPr lang="en-US" sz="1600" dirty="0">
              <a:latin typeface="Arial" panose="020B0604020202020204" pitchFamily="34" charset="0"/>
              <a:cs typeface="Arial" panose="020B0604020202020204" pitchFamily="34" charset="0"/>
            </a:endParaRPr>
          </a:p>
          <a:p>
            <a:pPr marL="0" indent="0">
              <a:buNone/>
            </a:pPr>
            <a:r>
              <a:rPr lang="ru-RU" sz="1600" dirty="0">
                <a:latin typeface="Arial" panose="020B0604020202020204" pitchFamily="34" charset="0"/>
                <a:cs typeface="Arial" panose="020B0604020202020204" pitchFamily="34" charset="0"/>
              </a:rPr>
              <a:t>Требования:</a:t>
            </a:r>
          </a:p>
          <a:p>
            <a:pPr marL="444500" indent="-266700">
              <a:buFont typeface="Wingdings" panose="05000000000000000000" pitchFamily="2" charset="2"/>
              <a:buChar char="Ø"/>
            </a:pPr>
            <a:r>
              <a:rPr lang="ru-RU" sz="1600" dirty="0">
                <a:latin typeface="Arial" panose="020B0604020202020204" pitchFamily="34" charset="0"/>
                <a:cs typeface="Arial" panose="020B0604020202020204" pitchFamily="34" charset="0"/>
              </a:rPr>
              <a:t>Все принтеры должны использовать один и тот же драйвер</a:t>
            </a:r>
          </a:p>
          <a:p>
            <a:pPr marL="444500" indent="-266700">
              <a:buFont typeface="Wingdings" panose="05000000000000000000" pitchFamily="2" charset="2"/>
              <a:buChar char="Ø"/>
            </a:pPr>
            <a:r>
              <a:rPr lang="ru-RU" sz="1600" dirty="0">
                <a:latin typeface="Arial" panose="020B0604020202020204" pitchFamily="34" charset="0"/>
                <a:cs typeface="Arial" panose="020B0604020202020204" pitchFamily="34" charset="0"/>
              </a:rPr>
              <a:t>Все принтеры должны быть в одном и том же месте</a:t>
            </a:r>
          </a:p>
        </p:txBody>
      </p:sp>
      <p:grpSp>
        <p:nvGrpSpPr>
          <p:cNvPr id="9219" name="Группа 9218"/>
          <p:cNvGrpSpPr/>
          <p:nvPr/>
        </p:nvGrpSpPr>
        <p:grpSpPr>
          <a:xfrm>
            <a:off x="5626598" y="1173997"/>
            <a:ext cx="6743030" cy="4680255"/>
            <a:chOff x="5775638" y="1377882"/>
            <a:chExt cx="6743030" cy="4680255"/>
          </a:xfrm>
        </p:grpSpPr>
        <p:cxnSp>
          <p:nvCxnSpPr>
            <p:cNvPr id="67" name="Прямая соединительная линия 66"/>
            <p:cNvCxnSpPr/>
            <p:nvPr/>
          </p:nvCxnSpPr>
          <p:spPr>
            <a:xfrm>
              <a:off x="9303071" y="3589579"/>
              <a:ext cx="837235" cy="262167"/>
            </a:xfrm>
            <a:prstGeom prst="line">
              <a:avLst/>
            </a:prstGeom>
          </p:spPr>
          <p:style>
            <a:lnRef idx="3">
              <a:schemeClr val="dk1"/>
            </a:lnRef>
            <a:fillRef idx="0">
              <a:schemeClr val="dk1"/>
            </a:fillRef>
            <a:effectRef idx="2">
              <a:schemeClr val="dk1"/>
            </a:effectRef>
            <a:fontRef idx="minor">
              <a:schemeClr val="tx1"/>
            </a:fontRef>
          </p:style>
        </p:cxnSp>
        <p:cxnSp>
          <p:nvCxnSpPr>
            <p:cNvPr id="68" name="Прямая соединительная линия 67"/>
            <p:cNvCxnSpPr/>
            <p:nvPr/>
          </p:nvCxnSpPr>
          <p:spPr>
            <a:xfrm>
              <a:off x="9870262" y="2854166"/>
              <a:ext cx="837235" cy="262167"/>
            </a:xfrm>
            <a:prstGeom prst="line">
              <a:avLst/>
            </a:prstGeom>
          </p:spPr>
          <p:style>
            <a:lnRef idx="3">
              <a:schemeClr val="dk1"/>
            </a:lnRef>
            <a:fillRef idx="0">
              <a:schemeClr val="dk1"/>
            </a:fillRef>
            <a:effectRef idx="2">
              <a:schemeClr val="dk1"/>
            </a:effectRef>
            <a:fontRef idx="minor">
              <a:schemeClr val="tx1"/>
            </a:fontRef>
          </p:style>
        </p:cxnSp>
        <p:cxnSp>
          <p:nvCxnSpPr>
            <p:cNvPr id="69" name="Прямая соединительная линия 68"/>
            <p:cNvCxnSpPr/>
            <p:nvPr/>
          </p:nvCxnSpPr>
          <p:spPr>
            <a:xfrm>
              <a:off x="10477689" y="2022866"/>
              <a:ext cx="837235" cy="262167"/>
            </a:xfrm>
            <a:prstGeom prst="line">
              <a:avLst/>
            </a:prstGeom>
          </p:spPr>
          <p:style>
            <a:lnRef idx="3">
              <a:schemeClr val="dk1"/>
            </a:lnRef>
            <a:fillRef idx="0">
              <a:schemeClr val="dk1"/>
            </a:fillRef>
            <a:effectRef idx="2">
              <a:schemeClr val="dk1"/>
            </a:effectRef>
            <a:fontRef idx="minor">
              <a:schemeClr val="tx1"/>
            </a:fontRef>
          </p:style>
        </p:cxnSp>
        <p:cxnSp>
          <p:nvCxnSpPr>
            <p:cNvPr id="59" name="Прямая соединительная линия 58"/>
            <p:cNvCxnSpPr/>
            <p:nvPr/>
          </p:nvCxnSpPr>
          <p:spPr>
            <a:xfrm flipV="1">
              <a:off x="8353519" y="2270061"/>
              <a:ext cx="901120" cy="1071282"/>
            </a:xfrm>
            <a:prstGeom prst="line">
              <a:avLst/>
            </a:prstGeom>
          </p:spPr>
          <p:style>
            <a:lnRef idx="3">
              <a:schemeClr val="dk1"/>
            </a:lnRef>
            <a:fillRef idx="0">
              <a:schemeClr val="dk1"/>
            </a:fillRef>
            <a:effectRef idx="2">
              <a:schemeClr val="dk1"/>
            </a:effectRef>
            <a:fontRef idx="minor">
              <a:schemeClr val="tx1"/>
            </a:fontRef>
          </p:style>
        </p:cxnSp>
        <p:cxnSp>
          <p:nvCxnSpPr>
            <p:cNvPr id="58" name="Прямая соединительная линия 57"/>
            <p:cNvCxnSpPr/>
            <p:nvPr/>
          </p:nvCxnSpPr>
          <p:spPr>
            <a:xfrm flipV="1">
              <a:off x="7749362" y="2985250"/>
              <a:ext cx="901120" cy="1071282"/>
            </a:xfrm>
            <a:prstGeom prst="line">
              <a:avLst/>
            </a:prstGeom>
          </p:spPr>
          <p:style>
            <a:lnRef idx="3">
              <a:schemeClr val="dk1"/>
            </a:lnRef>
            <a:fillRef idx="0">
              <a:schemeClr val="dk1"/>
            </a:fillRef>
            <a:effectRef idx="2">
              <a:schemeClr val="dk1"/>
            </a:effectRef>
            <a:fontRef idx="minor">
              <a:schemeClr val="tx1"/>
            </a:fontRef>
          </p:style>
        </p:cxnSp>
        <p:cxnSp>
          <p:nvCxnSpPr>
            <p:cNvPr id="13" name="Прямая соединительная линия 12"/>
            <p:cNvCxnSpPr/>
            <p:nvPr/>
          </p:nvCxnSpPr>
          <p:spPr>
            <a:xfrm>
              <a:off x="6957439" y="3762165"/>
              <a:ext cx="2792160" cy="1048437"/>
            </a:xfrm>
            <a:prstGeom prst="line">
              <a:avLst/>
            </a:prstGeom>
          </p:spPr>
          <p:style>
            <a:lnRef idx="3">
              <a:schemeClr val="dk1"/>
            </a:lnRef>
            <a:fillRef idx="0">
              <a:schemeClr val="dk1"/>
            </a:fillRef>
            <a:effectRef idx="2">
              <a:schemeClr val="dk1"/>
            </a:effectRef>
            <a:fontRef idx="minor">
              <a:schemeClr val="tx1"/>
            </a:fontRef>
          </p:style>
        </p:cxnSp>
        <p:cxnSp>
          <p:nvCxnSpPr>
            <p:cNvPr id="52" name="Прямая соединительная линия 51"/>
            <p:cNvCxnSpPr/>
            <p:nvPr/>
          </p:nvCxnSpPr>
          <p:spPr>
            <a:xfrm flipV="1">
              <a:off x="8560471" y="4691474"/>
              <a:ext cx="901120" cy="1071282"/>
            </a:xfrm>
            <a:prstGeom prst="line">
              <a:avLst/>
            </a:prstGeom>
          </p:spPr>
          <p:style>
            <a:lnRef idx="3">
              <a:schemeClr val="dk1"/>
            </a:lnRef>
            <a:fillRef idx="0">
              <a:schemeClr val="dk1"/>
            </a:fillRef>
            <a:effectRef idx="2">
              <a:schemeClr val="dk1"/>
            </a:effectRef>
            <a:fontRef idx="minor">
              <a:schemeClr val="tx1"/>
            </a:fontRef>
          </p:style>
        </p:cxnSp>
        <p:cxnSp>
          <p:nvCxnSpPr>
            <p:cNvPr id="55" name="Прямая соединительная линия 54"/>
            <p:cNvCxnSpPr/>
            <p:nvPr/>
          </p:nvCxnSpPr>
          <p:spPr>
            <a:xfrm flipV="1">
              <a:off x="7277627" y="4237048"/>
              <a:ext cx="901120" cy="1071282"/>
            </a:xfrm>
            <a:prstGeom prst="line">
              <a:avLst/>
            </a:prstGeom>
          </p:spPr>
          <p:style>
            <a:lnRef idx="3">
              <a:schemeClr val="dk1"/>
            </a:lnRef>
            <a:fillRef idx="0">
              <a:schemeClr val="dk1"/>
            </a:fillRef>
            <a:effectRef idx="2">
              <a:schemeClr val="dk1"/>
            </a:effectRef>
            <a:fontRef idx="minor">
              <a:schemeClr val="tx1"/>
            </a:fontRef>
          </p:style>
        </p:cxnSp>
        <p:cxnSp>
          <p:nvCxnSpPr>
            <p:cNvPr id="56" name="Прямая соединительная линия 55"/>
            <p:cNvCxnSpPr/>
            <p:nvPr/>
          </p:nvCxnSpPr>
          <p:spPr>
            <a:xfrm flipV="1">
              <a:off x="6148342" y="3806834"/>
              <a:ext cx="976145" cy="987571"/>
            </a:xfrm>
            <a:prstGeom prst="line">
              <a:avLst/>
            </a:prstGeom>
          </p:spPr>
          <p:style>
            <a:lnRef idx="3">
              <a:schemeClr val="dk1"/>
            </a:lnRef>
            <a:fillRef idx="0">
              <a:schemeClr val="dk1"/>
            </a:fillRef>
            <a:effectRef idx="2">
              <a:schemeClr val="dk1"/>
            </a:effectRef>
            <a:fontRef idx="minor">
              <a:schemeClr val="tx1"/>
            </a:fontRef>
          </p:style>
        </p:cxnSp>
        <p:pic>
          <p:nvPicPr>
            <p:cNvPr id="38" name="Picture 6" descr="Printer"/>
            <p:cNvPicPr>
              <a:picLocks noChangeAspect="1" noChangeArrowheads="1"/>
            </p:cNvPicPr>
            <p:nvPr/>
          </p:nvPicPr>
          <p:blipFill>
            <a:blip r:embed="rId3" cstate="print"/>
            <a:srcRect/>
            <a:stretch>
              <a:fillRect/>
            </a:stretch>
          </p:blipFill>
          <p:spPr bwMode="auto">
            <a:xfrm>
              <a:off x="9588971" y="3783903"/>
              <a:ext cx="1064905" cy="782261"/>
            </a:xfrm>
            <a:prstGeom prst="rect">
              <a:avLst/>
            </a:prstGeom>
            <a:noFill/>
          </p:spPr>
        </p:pic>
        <p:pic>
          <p:nvPicPr>
            <p:cNvPr id="41" name="Picture 6" descr="Printer"/>
            <p:cNvPicPr>
              <a:picLocks noChangeAspect="1" noChangeArrowheads="1"/>
            </p:cNvPicPr>
            <p:nvPr/>
          </p:nvPicPr>
          <p:blipFill>
            <a:blip r:embed="rId3" cstate="print"/>
            <a:srcRect/>
            <a:stretch>
              <a:fillRect/>
            </a:stretch>
          </p:blipFill>
          <p:spPr bwMode="auto">
            <a:xfrm>
              <a:off x="10352282" y="2990773"/>
              <a:ext cx="1064905" cy="782261"/>
            </a:xfrm>
            <a:prstGeom prst="rect">
              <a:avLst/>
            </a:prstGeom>
            <a:noFill/>
          </p:spPr>
        </p:pic>
        <p:pic>
          <p:nvPicPr>
            <p:cNvPr id="42" name="Picture 6" descr="Printer"/>
            <p:cNvPicPr>
              <a:picLocks noChangeAspect="1" noChangeArrowheads="1"/>
            </p:cNvPicPr>
            <p:nvPr/>
          </p:nvPicPr>
          <p:blipFill>
            <a:blip r:embed="rId3" cstate="print"/>
            <a:srcRect/>
            <a:stretch>
              <a:fillRect/>
            </a:stretch>
          </p:blipFill>
          <p:spPr bwMode="auto">
            <a:xfrm>
              <a:off x="11029318" y="2174109"/>
              <a:ext cx="975028" cy="716239"/>
            </a:xfrm>
            <a:prstGeom prst="rect">
              <a:avLst/>
            </a:prstGeom>
            <a:noFill/>
          </p:spPr>
        </p:pic>
        <p:pic>
          <p:nvPicPr>
            <p:cNvPr id="9220" name="Picture 4" descr="&amp;Kcy;&amp;acy;&amp;rcy;&amp;tcy;&amp;icy;&amp;ncy;&amp;kcy;&amp;icy; &amp;pcy;&amp;ocy; &amp;zcy;&amp;acy;&amp;pcy;&amp;rcy;&amp;ocy;&amp;scy;&amp;ucy; jet pool printer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81723" y="1377882"/>
              <a:ext cx="759736" cy="731879"/>
            </a:xfrm>
            <a:prstGeom prst="rect">
              <a:avLst/>
            </a:prstGeom>
            <a:noFill/>
            <a:extLst>
              <a:ext uri="{909E8E84-426E-40DD-AFC4-6F175D3DCCD1}">
                <a14:hiddenFill xmlns:a14="http://schemas.microsoft.com/office/drawing/2010/main">
                  <a:solidFill>
                    <a:srgbClr val="FFFFFF"/>
                  </a:solidFill>
                </a14:hiddenFill>
              </a:ext>
            </a:extLst>
          </p:spPr>
        </p:pic>
        <p:pic>
          <p:nvPicPr>
            <p:cNvPr id="46" name="Рисунок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7506" y="5051876"/>
              <a:ext cx="1065565" cy="1006261"/>
            </a:xfrm>
            <a:prstGeom prst="rect">
              <a:avLst/>
            </a:prstGeom>
          </p:spPr>
        </p:pic>
        <p:pic>
          <p:nvPicPr>
            <p:cNvPr id="48" name="Рисунок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8521" y="4548746"/>
              <a:ext cx="1065565" cy="1006261"/>
            </a:xfrm>
            <a:prstGeom prst="rect">
              <a:avLst/>
            </a:prstGeom>
          </p:spPr>
        </p:pic>
        <p:cxnSp>
          <p:nvCxnSpPr>
            <p:cNvPr id="60" name="Прямая соединительная линия 59"/>
            <p:cNvCxnSpPr/>
            <p:nvPr/>
          </p:nvCxnSpPr>
          <p:spPr>
            <a:xfrm>
              <a:off x="9261930" y="2270061"/>
              <a:ext cx="837235" cy="262167"/>
            </a:xfrm>
            <a:prstGeom prst="line">
              <a:avLst/>
            </a:prstGeom>
          </p:spPr>
          <p:style>
            <a:lnRef idx="3">
              <a:schemeClr val="dk1"/>
            </a:lnRef>
            <a:fillRef idx="0">
              <a:schemeClr val="dk1"/>
            </a:fillRef>
            <a:effectRef idx="2">
              <a:schemeClr val="dk1"/>
            </a:effectRef>
            <a:fontRef idx="minor">
              <a:schemeClr val="tx1"/>
            </a:fontRef>
          </p:style>
        </p:cxnSp>
        <p:cxnSp>
          <p:nvCxnSpPr>
            <p:cNvPr id="64" name="Прямая соединительная линия 63"/>
            <p:cNvCxnSpPr/>
            <p:nvPr/>
          </p:nvCxnSpPr>
          <p:spPr>
            <a:xfrm flipV="1">
              <a:off x="9303071" y="2025297"/>
              <a:ext cx="1182982" cy="1569428"/>
            </a:xfrm>
            <a:prstGeom prst="line">
              <a:avLst/>
            </a:prstGeom>
          </p:spPr>
          <p:style>
            <a:lnRef idx="3">
              <a:schemeClr val="dk1"/>
            </a:lnRef>
            <a:fillRef idx="0">
              <a:schemeClr val="dk1"/>
            </a:fillRef>
            <a:effectRef idx="2">
              <a:schemeClr val="dk1"/>
            </a:effectRef>
            <a:fontRef idx="minor">
              <a:schemeClr val="tx1"/>
            </a:fontRef>
          </p:style>
        </p:cxnSp>
        <p:sp>
          <p:nvSpPr>
            <p:cNvPr id="63" name="Знак ''минус'' 62"/>
            <p:cNvSpPr/>
            <p:nvPr/>
          </p:nvSpPr>
          <p:spPr>
            <a:xfrm rot="18963617">
              <a:off x="6254441" y="3861253"/>
              <a:ext cx="1148461" cy="508088"/>
            </a:xfrm>
            <a:prstGeom prst="mathMinus">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pic>
          <p:nvPicPr>
            <p:cNvPr id="49" name="Рисунок 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75638" y="4045615"/>
              <a:ext cx="1065565" cy="1006261"/>
            </a:xfrm>
            <a:prstGeom prst="rect">
              <a:avLst/>
            </a:prstGeom>
          </p:spPr>
        </p:pic>
        <p:sp>
          <p:nvSpPr>
            <p:cNvPr id="71" name="Знак ''минус'' 70"/>
            <p:cNvSpPr/>
            <p:nvPr/>
          </p:nvSpPr>
          <p:spPr>
            <a:xfrm rot="1221019">
              <a:off x="6883218" y="3688910"/>
              <a:ext cx="1083093" cy="508088"/>
            </a:xfrm>
            <a:prstGeom prst="mathMinus">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9216" name="Стрелка: вправо 9215"/>
            <p:cNvSpPr/>
            <p:nvPr/>
          </p:nvSpPr>
          <p:spPr>
            <a:xfrm rot="18587224">
              <a:off x="7598061" y="3540163"/>
              <a:ext cx="993772" cy="219941"/>
            </a:xfrm>
            <a:prstGeom prst="rightArrow">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73" name="Знак ''минус'' 72"/>
            <p:cNvSpPr/>
            <p:nvPr/>
          </p:nvSpPr>
          <p:spPr>
            <a:xfrm rot="18481840">
              <a:off x="8428672" y="2331794"/>
              <a:ext cx="1148461" cy="508088"/>
            </a:xfrm>
            <a:prstGeom prst="mathMinus">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pic>
          <p:nvPicPr>
            <p:cNvPr id="43" name="Picture 2" descr="File-Application_Serv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04215" y="2389320"/>
              <a:ext cx="543352" cy="965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Знак ''минус'' 73"/>
            <p:cNvSpPr/>
            <p:nvPr/>
          </p:nvSpPr>
          <p:spPr>
            <a:xfrm rot="981354">
              <a:off x="9046604" y="2091915"/>
              <a:ext cx="1240200" cy="583579"/>
            </a:xfrm>
            <a:prstGeom prst="mathMinus">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75" name="Знак ''минус'' 74"/>
            <p:cNvSpPr/>
            <p:nvPr/>
          </p:nvSpPr>
          <p:spPr>
            <a:xfrm rot="18277979">
              <a:off x="9731704" y="2361804"/>
              <a:ext cx="600726" cy="583579"/>
            </a:xfrm>
            <a:prstGeom prst="mathMinus">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76" name="Стрелка: вправо 75"/>
            <p:cNvSpPr/>
            <p:nvPr/>
          </p:nvSpPr>
          <p:spPr>
            <a:xfrm rot="1049160">
              <a:off x="9808308" y="2839344"/>
              <a:ext cx="641963" cy="201045"/>
            </a:xfrm>
            <a:prstGeom prst="rightArrow">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9217" name="TextBox 9216"/>
            <p:cNvSpPr txBox="1"/>
            <p:nvPr/>
          </p:nvSpPr>
          <p:spPr>
            <a:xfrm>
              <a:off x="9865802" y="1510874"/>
              <a:ext cx="1199682"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Jet Pool</a:t>
              </a:r>
              <a:endParaRPr lang="ru-RU" sz="1200" dirty="0">
                <a:latin typeface="Arial" panose="020B0604020202020204" pitchFamily="34" charset="0"/>
                <a:cs typeface="Arial" panose="020B0604020202020204" pitchFamily="34" charset="0"/>
              </a:endParaRPr>
            </a:p>
          </p:txBody>
        </p:sp>
        <p:sp>
          <p:nvSpPr>
            <p:cNvPr id="78" name="TextBox 77"/>
            <p:cNvSpPr txBox="1"/>
            <p:nvPr/>
          </p:nvSpPr>
          <p:spPr>
            <a:xfrm>
              <a:off x="8174271" y="3365278"/>
              <a:ext cx="1199682"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Windows </a:t>
              </a:r>
              <a:r>
                <a:rPr lang="ru-RU" sz="1200" dirty="0">
                  <a:latin typeface="Arial" panose="020B0604020202020204" pitchFamily="34" charset="0"/>
                  <a:cs typeface="Arial" panose="020B0604020202020204" pitchFamily="34" charset="0"/>
                </a:rPr>
                <a:t>сервер печати </a:t>
              </a:r>
            </a:p>
          </p:txBody>
        </p:sp>
        <p:sp>
          <p:nvSpPr>
            <p:cNvPr id="79" name="TextBox 78"/>
            <p:cNvSpPr txBox="1"/>
            <p:nvPr/>
          </p:nvSpPr>
          <p:spPr>
            <a:xfrm>
              <a:off x="9877848" y="4563572"/>
              <a:ext cx="1199682" cy="276999"/>
            </a:xfrm>
            <a:prstGeom prst="rect">
              <a:avLst/>
            </a:prstGeom>
            <a:noFill/>
          </p:spPr>
          <p:txBody>
            <a:bodyPr wrap="square" rtlCol="0">
              <a:spAutoFit/>
            </a:bodyPr>
            <a:lstStyle/>
            <a:p>
              <a:r>
                <a:rPr lang="ru-RU" sz="1200" dirty="0">
                  <a:latin typeface="Arial" panose="020B0604020202020204" pitchFamily="34" charset="0"/>
                  <a:cs typeface="Arial" panose="020B0604020202020204" pitchFamily="34" charset="0"/>
                </a:rPr>
                <a:t>Активный </a:t>
              </a:r>
            </a:p>
          </p:txBody>
        </p:sp>
        <p:sp>
          <p:nvSpPr>
            <p:cNvPr id="80" name="TextBox 79"/>
            <p:cNvSpPr txBox="1"/>
            <p:nvPr/>
          </p:nvSpPr>
          <p:spPr>
            <a:xfrm>
              <a:off x="11318986" y="2838308"/>
              <a:ext cx="1199682" cy="276999"/>
            </a:xfrm>
            <a:prstGeom prst="rect">
              <a:avLst/>
            </a:prstGeom>
            <a:noFill/>
          </p:spPr>
          <p:txBody>
            <a:bodyPr wrap="square" rtlCol="0">
              <a:spAutoFit/>
            </a:bodyPr>
            <a:lstStyle/>
            <a:p>
              <a:r>
                <a:rPr lang="ru-RU" sz="1200" dirty="0">
                  <a:latin typeface="Arial" panose="020B0604020202020204" pitchFamily="34" charset="0"/>
                  <a:cs typeface="Arial" panose="020B0604020202020204" pitchFamily="34" charset="0"/>
                </a:rPr>
                <a:t>Активный </a:t>
              </a:r>
            </a:p>
          </p:txBody>
        </p:sp>
        <p:sp>
          <p:nvSpPr>
            <p:cNvPr id="81" name="TextBox 80"/>
            <p:cNvSpPr txBox="1"/>
            <p:nvPr/>
          </p:nvSpPr>
          <p:spPr>
            <a:xfrm>
              <a:off x="10865852" y="3764280"/>
              <a:ext cx="1199682"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Idle</a:t>
              </a:r>
              <a:endParaRPr lang="ru-RU" sz="1200" dirty="0">
                <a:latin typeface="Arial" panose="020B0604020202020204" pitchFamily="34" charset="0"/>
                <a:cs typeface="Arial" panose="020B0604020202020204" pitchFamily="34" charset="0"/>
              </a:endParaRPr>
            </a:p>
          </p:txBody>
        </p:sp>
        <p:sp>
          <p:nvSpPr>
            <p:cNvPr id="82" name="TextBox 81"/>
            <p:cNvSpPr txBox="1"/>
            <p:nvPr/>
          </p:nvSpPr>
          <p:spPr>
            <a:xfrm>
              <a:off x="6566733" y="5525532"/>
              <a:ext cx="1583352" cy="461665"/>
            </a:xfrm>
            <a:prstGeom prst="rect">
              <a:avLst/>
            </a:prstGeom>
            <a:noFill/>
          </p:spPr>
          <p:txBody>
            <a:bodyPr wrap="square" rtlCol="0">
              <a:spAutoFit/>
            </a:bodyPr>
            <a:lstStyle/>
            <a:p>
              <a:pPr algn="ctr"/>
              <a:r>
                <a:rPr lang="ru-RU" sz="1200" dirty="0">
                  <a:latin typeface="Arial" panose="020B0604020202020204" pitchFamily="34" charset="0"/>
                  <a:cs typeface="Arial" panose="020B0604020202020204" pitchFamily="34" charset="0"/>
                </a:rPr>
                <a:t>Компьютеры на базе ОС </a:t>
              </a:r>
              <a:r>
                <a:rPr lang="en-US" sz="1200" dirty="0">
                  <a:latin typeface="Arial" panose="020B0604020202020204" pitchFamily="34" charset="0"/>
                  <a:cs typeface="Arial" panose="020B0604020202020204" pitchFamily="34" charset="0"/>
                </a:rPr>
                <a:t>Windows</a:t>
              </a:r>
              <a:r>
                <a:rPr lang="ru-RU" sz="1200" dirty="0">
                  <a:latin typeface="Arial" panose="020B0604020202020204" pitchFamily="34" charset="0"/>
                  <a:cs typeface="Arial" panose="020B0604020202020204" pitchFamily="34" charset="0"/>
                </a:rPr>
                <a:t> </a:t>
              </a:r>
            </a:p>
          </p:txBody>
        </p:sp>
      </p:grpSp>
      <p:grpSp>
        <p:nvGrpSpPr>
          <p:cNvPr id="9239" name="Группа 9238"/>
          <p:cNvGrpSpPr/>
          <p:nvPr/>
        </p:nvGrpSpPr>
        <p:grpSpPr>
          <a:xfrm>
            <a:off x="253577" y="3495287"/>
            <a:ext cx="5288442" cy="3218315"/>
            <a:chOff x="173124" y="3555407"/>
            <a:chExt cx="5288442" cy="3218315"/>
          </a:xfrm>
        </p:grpSpPr>
        <p:sp>
          <p:nvSpPr>
            <p:cNvPr id="9237" name="Стрелка: изогнутая вниз 9236"/>
            <p:cNvSpPr/>
            <p:nvPr/>
          </p:nvSpPr>
          <p:spPr>
            <a:xfrm rot="20712125">
              <a:off x="2574364" y="4495993"/>
              <a:ext cx="1433119" cy="531236"/>
            </a:xfrm>
            <a:prstGeom prst="curved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solidFill>
                  <a:schemeClr val="tx1"/>
                </a:solidFill>
              </a:endParaRPr>
            </a:p>
          </p:txBody>
        </p:sp>
        <p:cxnSp>
          <p:nvCxnSpPr>
            <p:cNvPr id="106" name="Соединитель: уступ 105"/>
            <p:cNvCxnSpPr/>
            <p:nvPr/>
          </p:nvCxnSpPr>
          <p:spPr>
            <a:xfrm rot="5400000" flipH="1" flipV="1">
              <a:off x="1183568" y="5265426"/>
              <a:ext cx="938247" cy="1133603"/>
            </a:xfrm>
            <a:prstGeom prst="bentConnector4">
              <a:avLst>
                <a:gd name="adj1" fmla="val -24365"/>
                <a:gd name="adj2" fmla="val 73290"/>
              </a:avLst>
            </a:prstGeom>
            <a:ln>
              <a:tailEnd type="triangle"/>
            </a:ln>
          </p:spPr>
          <p:style>
            <a:lnRef idx="3">
              <a:schemeClr val="dk1"/>
            </a:lnRef>
            <a:fillRef idx="0">
              <a:schemeClr val="dk1"/>
            </a:fillRef>
            <a:effectRef idx="2">
              <a:schemeClr val="dk1"/>
            </a:effectRef>
            <a:fontRef idx="minor">
              <a:schemeClr val="tx1"/>
            </a:fontRef>
          </p:style>
        </p:cxnSp>
        <p:cxnSp>
          <p:nvCxnSpPr>
            <p:cNvPr id="9225" name="Соединитель: уступ 9224"/>
            <p:cNvCxnSpPr/>
            <p:nvPr/>
          </p:nvCxnSpPr>
          <p:spPr>
            <a:xfrm rot="16200000" flipH="1">
              <a:off x="1183568" y="4136087"/>
              <a:ext cx="938247" cy="1133603"/>
            </a:xfrm>
            <a:prstGeom prst="bentConnector4">
              <a:avLst>
                <a:gd name="adj1" fmla="val -24365"/>
                <a:gd name="adj2" fmla="val 73290"/>
              </a:avLst>
            </a:prstGeom>
            <a:ln>
              <a:tailEnd type="triangle"/>
            </a:ln>
          </p:spPr>
          <p:style>
            <a:lnRef idx="3">
              <a:schemeClr val="dk1"/>
            </a:lnRef>
            <a:fillRef idx="0">
              <a:schemeClr val="dk1"/>
            </a:fillRef>
            <a:effectRef idx="2">
              <a:schemeClr val="dk1"/>
            </a:effectRef>
            <a:fontRef idx="minor">
              <a:schemeClr val="tx1"/>
            </a:fontRef>
          </p:style>
        </p:cxnSp>
        <p:sp>
          <p:nvSpPr>
            <p:cNvPr id="105" name="Стрелка: штриховая вправо 104"/>
            <p:cNvSpPr/>
            <p:nvPr/>
          </p:nvSpPr>
          <p:spPr>
            <a:xfrm>
              <a:off x="3769997" y="5172012"/>
              <a:ext cx="889036" cy="318703"/>
            </a:xfrm>
            <a:prstGeom prst="stripedRightArrow">
              <a:avLst>
                <a:gd name="adj1" fmla="val 61189"/>
                <a:gd name="adj2" fmla="val 50000"/>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a:p>
          </p:txBody>
        </p:sp>
        <p:pic>
          <p:nvPicPr>
            <p:cNvPr id="44" name="Picture 6" descr="Printer"/>
            <p:cNvPicPr>
              <a:picLocks noChangeAspect="1" noChangeArrowheads="1"/>
            </p:cNvPicPr>
            <p:nvPr/>
          </p:nvPicPr>
          <p:blipFill>
            <a:blip r:embed="rId3" cstate="print"/>
            <a:srcRect/>
            <a:stretch>
              <a:fillRect/>
            </a:stretch>
          </p:blipFill>
          <p:spPr bwMode="auto">
            <a:xfrm>
              <a:off x="4464159" y="4785185"/>
              <a:ext cx="997407" cy="865421"/>
            </a:xfrm>
            <a:prstGeom prst="rect">
              <a:avLst/>
            </a:prstGeom>
            <a:noFill/>
          </p:spPr>
        </p:pic>
        <p:pic>
          <p:nvPicPr>
            <p:cNvPr id="45" name="Picture 2" descr="File-Application_Serv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0868" y="4395444"/>
              <a:ext cx="820955" cy="1458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Прямоугольник: загнутый угол 9221"/>
            <p:cNvSpPr/>
            <p:nvPr/>
          </p:nvSpPr>
          <p:spPr>
            <a:xfrm>
              <a:off x="267624" y="3555407"/>
              <a:ext cx="653526" cy="789453"/>
            </a:xfrm>
            <a:prstGeom prst="foldedCorner">
              <a:avLst>
                <a:gd name="adj" fmla="val 2447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87" name="Прямоугольник: загнутый угол 86"/>
            <p:cNvSpPr/>
            <p:nvPr/>
          </p:nvSpPr>
          <p:spPr>
            <a:xfrm>
              <a:off x="278835" y="5924919"/>
              <a:ext cx="653526" cy="789453"/>
            </a:xfrm>
            <a:prstGeom prst="foldedCorner">
              <a:avLst>
                <a:gd name="adj" fmla="val 2447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88" name="Прямоугольник: загнутый угол 87"/>
            <p:cNvSpPr/>
            <p:nvPr/>
          </p:nvSpPr>
          <p:spPr>
            <a:xfrm>
              <a:off x="2219493" y="4871633"/>
              <a:ext cx="653526" cy="789453"/>
            </a:xfrm>
            <a:prstGeom prst="foldedCorner">
              <a:avLst>
                <a:gd name="adj" fmla="val 2447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89" name="Прямоугольник: загнутый угол 88"/>
            <p:cNvSpPr/>
            <p:nvPr/>
          </p:nvSpPr>
          <p:spPr>
            <a:xfrm>
              <a:off x="2910908" y="4884795"/>
              <a:ext cx="653526" cy="789453"/>
            </a:xfrm>
            <a:prstGeom prst="foldedCorner">
              <a:avLst>
                <a:gd name="adj" fmla="val 2447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90" name="Прямоугольник: загнутый угол 89"/>
            <p:cNvSpPr/>
            <p:nvPr/>
          </p:nvSpPr>
          <p:spPr>
            <a:xfrm>
              <a:off x="3600896" y="4892933"/>
              <a:ext cx="653526" cy="789453"/>
            </a:xfrm>
            <a:prstGeom prst="foldedCorner">
              <a:avLst>
                <a:gd name="adj" fmla="val 2447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pic>
          <p:nvPicPr>
            <p:cNvPr id="9218" name="Picture 2" descr="&amp;Kcy;&amp;acy;&amp;rcy;&amp;tcy;&amp;icy;&amp;ncy;&amp;kcy;&amp;icy; &amp;pcy;&amp;ocy; &amp;zcy;&amp;acy;&amp;pcy;&amp;rcy;&amp;ocy;&amp;scy;&amp;ucy; printer pool"/>
            <p:cNvPicPr>
              <a:picLocks noChangeAspect="1" noChangeArrowheads="1"/>
            </p:cNvPicPr>
            <p:nvPr/>
          </p:nvPicPr>
          <p:blipFill rotWithShape="1">
            <a:blip r:embed="rId7">
              <a:extLst>
                <a:ext uri="{28A0092B-C50C-407E-A947-70E740481C1C}">
                  <a14:useLocalDpi xmlns:a14="http://schemas.microsoft.com/office/drawing/2010/main" val="0"/>
                </a:ext>
              </a:extLst>
            </a:blip>
            <a:srcRect l="25376" t="71171" r="45269" b="913"/>
            <a:stretch/>
          </p:blipFill>
          <p:spPr bwMode="auto">
            <a:xfrm>
              <a:off x="1727652" y="5865340"/>
              <a:ext cx="1510019" cy="908382"/>
            </a:xfrm>
            <a:prstGeom prst="rect">
              <a:avLst/>
            </a:prstGeom>
            <a:noFill/>
            <a:extLst>
              <a:ext uri="{909E8E84-426E-40DD-AFC4-6F175D3DCCD1}">
                <a14:hiddenFill xmlns:a14="http://schemas.microsoft.com/office/drawing/2010/main">
                  <a:solidFill>
                    <a:srgbClr val="FFFFFF"/>
                  </a:solidFill>
                </a14:hiddenFill>
              </a:ext>
            </a:extLst>
          </p:spPr>
        </p:pic>
        <p:sp>
          <p:nvSpPr>
            <p:cNvPr id="92" name="Стрелка: штриховая вправо 91"/>
            <p:cNvSpPr/>
            <p:nvPr/>
          </p:nvSpPr>
          <p:spPr>
            <a:xfrm>
              <a:off x="989677" y="6196102"/>
              <a:ext cx="889036" cy="485599"/>
            </a:xfrm>
            <a:prstGeom prst="stripedRightArrow">
              <a:avLst>
                <a:gd name="adj1" fmla="val 61189"/>
                <a:gd name="adj2"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ru-RU"/>
            </a:p>
          </p:txBody>
        </p:sp>
        <p:pic>
          <p:nvPicPr>
            <p:cNvPr id="107" name="Picture 2" descr="&amp;Kcy;&amp;acy;&amp;rcy;&amp;tcy;&amp;icy;&amp;ncy;&amp;kcy;&amp;icy; &amp;pcy;&amp;ocy; &amp;zcy;&amp;acy;&amp;pcy;&amp;rcy;&amp;ocy;&amp;scy;&amp;ucy; printer pool"/>
            <p:cNvPicPr>
              <a:picLocks noChangeAspect="1" noChangeArrowheads="1"/>
            </p:cNvPicPr>
            <p:nvPr/>
          </p:nvPicPr>
          <p:blipFill rotWithShape="1">
            <a:blip r:embed="rId7">
              <a:extLst>
                <a:ext uri="{28A0092B-C50C-407E-A947-70E740481C1C}">
                  <a14:useLocalDpi xmlns:a14="http://schemas.microsoft.com/office/drawing/2010/main" val="0"/>
                </a:ext>
              </a:extLst>
            </a:blip>
            <a:srcRect l="24714" t="-675" r="45457" b="73237"/>
            <a:stretch/>
          </p:blipFill>
          <p:spPr bwMode="auto">
            <a:xfrm>
              <a:off x="1731571" y="3562332"/>
              <a:ext cx="1534383" cy="892802"/>
            </a:xfrm>
            <a:prstGeom prst="rect">
              <a:avLst/>
            </a:prstGeom>
            <a:noFill/>
            <a:extLst>
              <a:ext uri="{909E8E84-426E-40DD-AFC4-6F175D3DCCD1}">
                <a14:hiddenFill xmlns:a14="http://schemas.microsoft.com/office/drawing/2010/main">
                  <a:solidFill>
                    <a:srgbClr val="FFFFFF"/>
                  </a:solidFill>
                </a14:hiddenFill>
              </a:ext>
            </a:extLst>
          </p:spPr>
        </p:pic>
        <p:sp>
          <p:nvSpPr>
            <p:cNvPr id="9236" name="TextBox 9235"/>
            <p:cNvSpPr txBox="1"/>
            <p:nvPr/>
          </p:nvSpPr>
          <p:spPr>
            <a:xfrm>
              <a:off x="247236" y="5952801"/>
              <a:ext cx="709902" cy="646331"/>
            </a:xfrm>
            <a:prstGeom prst="rect">
              <a:avLst/>
            </a:prstGeom>
            <a:noFill/>
          </p:spPr>
          <p:txBody>
            <a:bodyPr wrap="square" rtlCol="0">
              <a:spAutoFit/>
            </a:bodyPr>
            <a:lstStyle/>
            <a:p>
              <a:pPr algn="ctr"/>
              <a:r>
                <a:rPr lang="ru-RU" sz="1200" dirty="0">
                  <a:latin typeface="Arial" panose="020B0604020202020204" pitchFamily="34" charset="0"/>
                  <a:cs typeface="Arial" panose="020B0604020202020204" pitchFamily="34" charset="0"/>
                </a:rPr>
                <a:t>Пользователь 2</a:t>
              </a:r>
            </a:p>
          </p:txBody>
        </p:sp>
        <p:sp>
          <p:nvSpPr>
            <p:cNvPr id="109" name="TextBox 108"/>
            <p:cNvSpPr txBox="1"/>
            <p:nvPr/>
          </p:nvSpPr>
          <p:spPr>
            <a:xfrm>
              <a:off x="2187507" y="4935264"/>
              <a:ext cx="709902" cy="646331"/>
            </a:xfrm>
            <a:prstGeom prst="rect">
              <a:avLst/>
            </a:prstGeom>
            <a:noFill/>
          </p:spPr>
          <p:txBody>
            <a:bodyPr wrap="square" rtlCol="0">
              <a:spAutoFit/>
            </a:bodyPr>
            <a:lstStyle/>
            <a:p>
              <a:pPr algn="ctr"/>
              <a:r>
                <a:rPr lang="ru-RU" sz="1200" dirty="0">
                  <a:latin typeface="Arial" panose="020B0604020202020204" pitchFamily="34" charset="0"/>
                  <a:cs typeface="Arial" panose="020B0604020202020204" pitchFamily="34" charset="0"/>
                </a:rPr>
                <a:t>Пользователь 2</a:t>
              </a:r>
            </a:p>
          </p:txBody>
        </p:sp>
        <p:sp>
          <p:nvSpPr>
            <p:cNvPr id="110" name="TextBox 109"/>
            <p:cNvSpPr txBox="1"/>
            <p:nvPr/>
          </p:nvSpPr>
          <p:spPr>
            <a:xfrm>
              <a:off x="2868229" y="4938125"/>
              <a:ext cx="709902" cy="646331"/>
            </a:xfrm>
            <a:prstGeom prst="rect">
              <a:avLst/>
            </a:prstGeom>
            <a:noFill/>
          </p:spPr>
          <p:txBody>
            <a:bodyPr wrap="square" rtlCol="0">
              <a:spAutoFit/>
            </a:bodyPr>
            <a:lstStyle/>
            <a:p>
              <a:pPr algn="ctr"/>
              <a:r>
                <a:rPr lang="ru-RU" sz="1200" dirty="0">
                  <a:latin typeface="Arial" panose="020B0604020202020204" pitchFamily="34" charset="0"/>
                  <a:cs typeface="Arial" panose="020B0604020202020204" pitchFamily="34" charset="0"/>
                </a:rPr>
                <a:t>Пользователь </a:t>
              </a:r>
              <a:r>
                <a:rPr lang="en-US" sz="1200" dirty="0">
                  <a:latin typeface="Arial" panose="020B0604020202020204" pitchFamily="34" charset="0"/>
                  <a:cs typeface="Arial" panose="020B0604020202020204" pitchFamily="34" charset="0"/>
                </a:rPr>
                <a:t>1</a:t>
              </a:r>
              <a:endParaRPr lang="ru-RU" sz="1200" dirty="0">
                <a:latin typeface="Arial" panose="020B0604020202020204" pitchFamily="34" charset="0"/>
                <a:cs typeface="Arial" panose="020B0604020202020204" pitchFamily="34" charset="0"/>
              </a:endParaRPr>
            </a:p>
          </p:txBody>
        </p:sp>
        <p:sp>
          <p:nvSpPr>
            <p:cNvPr id="111" name="TextBox 110"/>
            <p:cNvSpPr txBox="1"/>
            <p:nvPr/>
          </p:nvSpPr>
          <p:spPr>
            <a:xfrm>
              <a:off x="3552048" y="4930937"/>
              <a:ext cx="709902" cy="646331"/>
            </a:xfrm>
            <a:prstGeom prst="rect">
              <a:avLst/>
            </a:prstGeom>
            <a:noFill/>
          </p:spPr>
          <p:txBody>
            <a:bodyPr wrap="square" rtlCol="0">
              <a:spAutoFit/>
            </a:bodyPr>
            <a:lstStyle/>
            <a:p>
              <a:pPr algn="ctr"/>
              <a:r>
                <a:rPr lang="ru-RU" sz="1200" dirty="0">
                  <a:latin typeface="Arial" panose="020B0604020202020204" pitchFamily="34" charset="0"/>
                  <a:cs typeface="Arial" panose="020B0604020202020204" pitchFamily="34" charset="0"/>
                </a:rPr>
                <a:t>Пользователь 2</a:t>
              </a:r>
            </a:p>
          </p:txBody>
        </p:sp>
        <p:sp>
          <p:nvSpPr>
            <p:cNvPr id="112" name="TextBox 111"/>
            <p:cNvSpPr txBox="1"/>
            <p:nvPr/>
          </p:nvSpPr>
          <p:spPr>
            <a:xfrm>
              <a:off x="231592" y="3633873"/>
              <a:ext cx="709902" cy="646331"/>
            </a:xfrm>
            <a:prstGeom prst="rect">
              <a:avLst/>
            </a:prstGeom>
            <a:noFill/>
          </p:spPr>
          <p:txBody>
            <a:bodyPr wrap="square" rtlCol="0">
              <a:spAutoFit/>
            </a:bodyPr>
            <a:lstStyle/>
            <a:p>
              <a:pPr algn="ctr"/>
              <a:r>
                <a:rPr lang="ru-RU" sz="1200" dirty="0">
                  <a:latin typeface="Arial" panose="020B0604020202020204" pitchFamily="34" charset="0"/>
                  <a:cs typeface="Arial" panose="020B0604020202020204" pitchFamily="34" charset="0"/>
                </a:rPr>
                <a:t>Пользователь </a:t>
              </a:r>
              <a:r>
                <a:rPr lang="en-US" sz="1200" dirty="0">
                  <a:latin typeface="Arial" panose="020B0604020202020204" pitchFamily="34" charset="0"/>
                  <a:cs typeface="Arial" panose="020B0604020202020204" pitchFamily="34" charset="0"/>
                </a:rPr>
                <a:t>1</a:t>
              </a:r>
              <a:endParaRPr lang="ru-RU" sz="1200" dirty="0">
                <a:latin typeface="Arial" panose="020B0604020202020204" pitchFamily="34" charset="0"/>
                <a:cs typeface="Arial" panose="020B0604020202020204" pitchFamily="34" charset="0"/>
              </a:endParaRPr>
            </a:p>
          </p:txBody>
        </p:sp>
        <p:sp>
          <p:nvSpPr>
            <p:cNvPr id="9223" name="Стрелка: штриховая вправо 9222"/>
            <p:cNvSpPr/>
            <p:nvPr/>
          </p:nvSpPr>
          <p:spPr>
            <a:xfrm>
              <a:off x="957138" y="3829005"/>
              <a:ext cx="889036" cy="485599"/>
            </a:xfrm>
            <a:prstGeom prst="stripedRightArrow">
              <a:avLst>
                <a:gd name="adj1" fmla="val 61189"/>
                <a:gd name="adj2"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ru-RU"/>
            </a:p>
          </p:txBody>
        </p:sp>
        <p:sp>
          <p:nvSpPr>
            <p:cNvPr id="114" name="TextBox 113"/>
            <p:cNvSpPr txBox="1"/>
            <p:nvPr/>
          </p:nvSpPr>
          <p:spPr>
            <a:xfrm>
              <a:off x="173124" y="4901439"/>
              <a:ext cx="709902" cy="461665"/>
            </a:xfrm>
            <a:prstGeom prst="rect">
              <a:avLst/>
            </a:prstGeom>
            <a:noFill/>
          </p:spPr>
          <p:txBody>
            <a:bodyPr wrap="square" rtlCol="0">
              <a:spAutoFit/>
            </a:bodyPr>
            <a:lstStyle/>
            <a:p>
              <a:pPr algn="ctr"/>
              <a:r>
                <a:rPr lang="ru-RU" sz="1200" dirty="0">
                  <a:latin typeface="Arial" panose="020B0604020202020204" pitchFamily="34" charset="0"/>
                  <a:cs typeface="Arial" panose="020B0604020202020204" pitchFamily="34" charset="0"/>
                </a:rPr>
                <a:t>Сервер печати</a:t>
              </a:r>
            </a:p>
          </p:txBody>
        </p:sp>
        <p:sp>
          <p:nvSpPr>
            <p:cNvPr id="9238" name="Прямоугольник 9237"/>
            <p:cNvSpPr/>
            <p:nvPr/>
          </p:nvSpPr>
          <p:spPr>
            <a:xfrm>
              <a:off x="2179058" y="4195054"/>
              <a:ext cx="669476" cy="188278"/>
            </a:xfrm>
            <a:prstGeom prst="rect">
              <a:avLst/>
            </a:prstGeom>
            <a:solidFill>
              <a:srgbClr val="C5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5" name="TextBox 114"/>
            <p:cNvSpPr txBox="1"/>
            <p:nvPr/>
          </p:nvSpPr>
          <p:spPr>
            <a:xfrm>
              <a:off x="1924002" y="4145253"/>
              <a:ext cx="1170737" cy="246221"/>
            </a:xfrm>
            <a:prstGeom prst="rect">
              <a:avLst/>
            </a:prstGeom>
            <a:noFill/>
          </p:spPr>
          <p:txBody>
            <a:bodyPr wrap="square" rtlCol="0">
              <a:spAutoFit/>
            </a:bodyPr>
            <a:lstStyle/>
            <a:p>
              <a:pPr algn="ctr"/>
              <a:r>
                <a:rPr lang="ru-RU" sz="1000" dirty="0">
                  <a:latin typeface="Arial" panose="020B0604020202020204" pitchFamily="34" charset="0"/>
                  <a:cs typeface="Arial" panose="020B0604020202020204" pitchFamily="34" charset="0"/>
                </a:rPr>
                <a:t>Приоритет 1</a:t>
              </a:r>
            </a:p>
          </p:txBody>
        </p:sp>
        <p:sp>
          <p:nvSpPr>
            <p:cNvPr id="117" name="Прямоугольник 116"/>
            <p:cNvSpPr/>
            <p:nvPr/>
          </p:nvSpPr>
          <p:spPr>
            <a:xfrm>
              <a:off x="2076418" y="6473417"/>
              <a:ext cx="772115" cy="208283"/>
            </a:xfrm>
            <a:prstGeom prst="rect">
              <a:avLst/>
            </a:prstGeom>
            <a:solidFill>
              <a:srgbClr val="C5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8" name="TextBox 117"/>
            <p:cNvSpPr txBox="1"/>
            <p:nvPr/>
          </p:nvSpPr>
          <p:spPr>
            <a:xfrm>
              <a:off x="1877106" y="6451333"/>
              <a:ext cx="1170737" cy="246221"/>
            </a:xfrm>
            <a:prstGeom prst="rect">
              <a:avLst/>
            </a:prstGeom>
            <a:noFill/>
          </p:spPr>
          <p:txBody>
            <a:bodyPr wrap="square" rtlCol="0">
              <a:spAutoFit/>
            </a:bodyPr>
            <a:lstStyle/>
            <a:p>
              <a:pPr algn="ctr"/>
              <a:r>
                <a:rPr lang="ru-RU" sz="1000" dirty="0">
                  <a:latin typeface="Arial" panose="020B0604020202020204" pitchFamily="34" charset="0"/>
                  <a:cs typeface="Arial" panose="020B0604020202020204" pitchFamily="34" charset="0"/>
                </a:rPr>
                <a:t>Приоритет 99</a:t>
              </a:r>
            </a:p>
          </p:txBody>
        </p:sp>
      </p:grpSp>
    </p:spTree>
    <p:extLst>
      <p:ext uri="{BB962C8B-B14F-4D97-AF65-F5344CB8AC3E}">
        <p14:creationId xmlns:p14="http://schemas.microsoft.com/office/powerpoint/2010/main" val="2346398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280" y="117622"/>
            <a:ext cx="11736508"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dirty="0" err="1">
                <a:solidFill>
                  <a:schemeClr val="bg1"/>
                </a:solidFill>
                <a:latin typeface="+mj-lt"/>
              </a:rPr>
              <a:t>Что</a:t>
            </a:r>
            <a:r>
              <a:rPr lang="en-US" sz="3600" dirty="0">
                <a:solidFill>
                  <a:schemeClr val="bg1"/>
                </a:solidFill>
                <a:latin typeface="+mj-lt"/>
              </a:rPr>
              <a:t> </a:t>
            </a:r>
            <a:r>
              <a:rPr lang="en-US" sz="3600" dirty="0" err="1">
                <a:solidFill>
                  <a:schemeClr val="bg1"/>
                </a:solidFill>
                <a:latin typeface="+mj-lt"/>
              </a:rPr>
              <a:t>такое</a:t>
            </a:r>
            <a:r>
              <a:rPr lang="en-US" sz="3600" dirty="0">
                <a:solidFill>
                  <a:schemeClr val="bg1"/>
                </a:solidFill>
                <a:latin typeface="+mj-lt"/>
              </a:rPr>
              <a:t> Branch Office Direct Printing?</a:t>
            </a:r>
          </a:p>
        </p:txBody>
      </p:sp>
      <p:sp>
        <p:nvSpPr>
          <p:cNvPr id="44" name="text box"/>
          <p:cNvSpPr txBox="1">
            <a:spLocks/>
          </p:cNvSpPr>
          <p:nvPr/>
        </p:nvSpPr>
        <p:spPr bwMode="auto">
          <a:xfrm>
            <a:off x="248690" y="1144911"/>
            <a:ext cx="6409562" cy="106685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0" tIns="0" rIns="0" bIns="0" numCol="1" anchor="ctr" anchorCtr="0" compatLnSpc="1">
            <a:prstTxWarp prst="textNoShape">
              <a:avLst/>
            </a:prstTxWarp>
          </a:bodyPr>
          <a:lstStyle>
            <a:defPPr>
              <a:defRPr lang="en-US"/>
            </a:defPPr>
            <a:lvl1pPr algn="l" rtl="0" fontAlgn="base">
              <a:spcBef>
                <a:spcPct val="0"/>
              </a:spcBef>
              <a:spcAft>
                <a:spcPct val="0"/>
              </a:spcAft>
              <a:defRPr b="1" kern="1200">
                <a:solidFill>
                  <a:schemeClr val="dk1"/>
                </a:solidFill>
                <a:latin typeface="+mn-lt"/>
                <a:ea typeface="+mn-ea"/>
                <a:cs typeface="+mn-cs"/>
              </a:defRPr>
            </a:lvl1pPr>
            <a:lvl2pPr marL="457200" algn="l" rtl="0" fontAlgn="base">
              <a:spcBef>
                <a:spcPct val="0"/>
              </a:spcBef>
              <a:spcAft>
                <a:spcPct val="0"/>
              </a:spcAft>
              <a:defRPr b="1" kern="1200">
                <a:solidFill>
                  <a:schemeClr val="dk1"/>
                </a:solidFill>
                <a:latin typeface="+mn-lt"/>
                <a:ea typeface="+mn-ea"/>
                <a:cs typeface="+mn-cs"/>
              </a:defRPr>
            </a:lvl2pPr>
            <a:lvl3pPr marL="914400" algn="l" rtl="0" fontAlgn="base">
              <a:spcBef>
                <a:spcPct val="0"/>
              </a:spcBef>
              <a:spcAft>
                <a:spcPct val="0"/>
              </a:spcAft>
              <a:defRPr b="1" kern="1200">
                <a:solidFill>
                  <a:schemeClr val="dk1"/>
                </a:solidFill>
                <a:latin typeface="+mn-lt"/>
                <a:ea typeface="+mn-ea"/>
                <a:cs typeface="+mn-cs"/>
              </a:defRPr>
            </a:lvl3pPr>
            <a:lvl4pPr marL="1371600" algn="l" rtl="0" fontAlgn="base">
              <a:spcBef>
                <a:spcPct val="0"/>
              </a:spcBef>
              <a:spcAft>
                <a:spcPct val="0"/>
              </a:spcAft>
              <a:defRPr b="1" kern="1200">
                <a:solidFill>
                  <a:schemeClr val="dk1"/>
                </a:solidFill>
                <a:latin typeface="+mn-lt"/>
                <a:ea typeface="+mn-ea"/>
                <a:cs typeface="+mn-cs"/>
              </a:defRPr>
            </a:lvl4pPr>
            <a:lvl5pPr marL="1828800" algn="l" rtl="0" fontAlgn="base">
              <a:spcBef>
                <a:spcPct val="0"/>
              </a:spcBef>
              <a:spcAft>
                <a:spcPct val="0"/>
              </a:spcAft>
              <a:defRPr b="1" kern="1200">
                <a:solidFill>
                  <a:schemeClr val="dk1"/>
                </a:solidFill>
                <a:latin typeface="+mn-lt"/>
                <a:ea typeface="+mn-ea"/>
                <a:cs typeface="+mn-cs"/>
              </a:defRPr>
            </a:lvl5pPr>
            <a:lvl6pPr marL="2286000" algn="l" defTabSz="914400" rtl="0" eaLnBrk="1" latinLnBrk="0" hangingPunct="1">
              <a:defRPr b="1" kern="1200">
                <a:solidFill>
                  <a:schemeClr val="dk1"/>
                </a:solidFill>
                <a:latin typeface="+mn-lt"/>
                <a:ea typeface="+mn-ea"/>
                <a:cs typeface="+mn-cs"/>
              </a:defRPr>
            </a:lvl6pPr>
            <a:lvl7pPr marL="2743200" algn="l" defTabSz="914400" rtl="0" eaLnBrk="1" latinLnBrk="0" hangingPunct="1">
              <a:defRPr b="1" kern="1200">
                <a:solidFill>
                  <a:schemeClr val="dk1"/>
                </a:solidFill>
                <a:latin typeface="+mn-lt"/>
                <a:ea typeface="+mn-ea"/>
                <a:cs typeface="+mn-cs"/>
              </a:defRPr>
            </a:lvl7pPr>
            <a:lvl8pPr marL="3200400" algn="l" defTabSz="914400" rtl="0" eaLnBrk="1" latinLnBrk="0" hangingPunct="1">
              <a:defRPr b="1" kern="1200">
                <a:solidFill>
                  <a:schemeClr val="dk1"/>
                </a:solidFill>
                <a:latin typeface="+mn-lt"/>
                <a:ea typeface="+mn-ea"/>
                <a:cs typeface="+mn-cs"/>
              </a:defRPr>
            </a:lvl8pPr>
            <a:lvl9pPr marL="3657600" algn="l" defTabSz="914400" rtl="0" eaLnBrk="1" latinLnBrk="0" hangingPunct="1">
              <a:defRPr b="1" kern="1200">
                <a:solidFill>
                  <a:schemeClr val="dk1"/>
                </a:solidFill>
                <a:latin typeface="+mn-lt"/>
                <a:ea typeface="+mn-ea"/>
                <a:cs typeface="+mn-cs"/>
              </a:defRPr>
            </a:lvl9pPr>
          </a:lstStyle>
          <a:p>
            <a:pPr algn="ctr"/>
            <a:r>
              <a:rPr lang="ru-RU" sz="1600" dirty="0">
                <a:latin typeface="Arial" panose="020B0604020202020204" pitchFamily="34" charset="0"/>
                <a:cs typeface="Arial" panose="020B0604020202020204" pitchFamily="34" charset="0"/>
              </a:rPr>
              <a:t>Прямая печать из филиала позволяет клиентским компьютерам печатать непосредственно на сетевых принтерах, которые совместно используются на сервере печати</a:t>
            </a:r>
          </a:p>
        </p:txBody>
      </p:sp>
      <p:grpSp>
        <p:nvGrpSpPr>
          <p:cNvPr id="2" name="Группа 1"/>
          <p:cNvGrpSpPr/>
          <p:nvPr/>
        </p:nvGrpSpPr>
        <p:grpSpPr>
          <a:xfrm>
            <a:off x="1071051" y="2913949"/>
            <a:ext cx="5365258" cy="3469095"/>
            <a:chOff x="575807" y="2954697"/>
            <a:chExt cx="7639049" cy="4517872"/>
          </a:xfrm>
        </p:grpSpPr>
        <p:sp>
          <p:nvSpPr>
            <p:cNvPr id="45" name="TextBox 20"/>
            <p:cNvSpPr txBox="1"/>
            <p:nvPr/>
          </p:nvSpPr>
          <p:spPr>
            <a:xfrm>
              <a:off x="1453957" y="3749558"/>
              <a:ext cx="1315493" cy="476980"/>
            </a:xfrm>
            <a:prstGeom prst="rect">
              <a:avLst/>
            </a:prstGeom>
            <a:solidFill>
              <a:schemeClr val="bg1"/>
            </a:solidFill>
          </p:spPr>
          <p:txBody>
            <a:bodyPr wrap="square" lIns="0" tIns="0" rIns="0" bIns="0"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r">
                <a:lnSpc>
                  <a:spcPct val="85000"/>
                </a:lnSpc>
              </a:pPr>
              <a:r>
                <a:rPr lang="ru-RU" sz="1400" b="0" dirty="0">
                  <a:latin typeface="Segoe UI" pitchFamily="34" charset="0"/>
                  <a:ea typeface="Segoe UI" pitchFamily="34" charset="0"/>
                  <a:cs typeface="Segoe UI" pitchFamily="34" charset="0"/>
                </a:rPr>
                <a:t>Запрос на печать </a:t>
              </a:r>
              <a:endParaRPr lang="en-US" sz="1400" b="0" dirty="0">
                <a:latin typeface="Segoe UI" pitchFamily="34" charset="0"/>
                <a:ea typeface="Segoe UI" pitchFamily="34" charset="0"/>
                <a:cs typeface="Segoe UI" pitchFamily="34" charset="0"/>
              </a:endParaRPr>
            </a:p>
          </p:txBody>
        </p:sp>
        <p:cxnSp>
          <p:nvCxnSpPr>
            <p:cNvPr id="47" name="Straight Arrow Connector 5"/>
            <p:cNvCxnSpPr/>
            <p:nvPr/>
          </p:nvCxnSpPr>
          <p:spPr bwMode="auto">
            <a:xfrm flipV="1">
              <a:off x="1265466" y="3579511"/>
              <a:ext cx="2768718" cy="1849708"/>
            </a:xfrm>
            <a:prstGeom prst="straightConnector1">
              <a:avLst/>
            </a:prstGeom>
            <a:ln w="28575">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48" name="Straight Arrow Connector 6"/>
            <p:cNvCxnSpPr/>
            <p:nvPr/>
          </p:nvCxnSpPr>
          <p:spPr bwMode="auto">
            <a:xfrm flipH="1">
              <a:off x="1605062" y="3938916"/>
              <a:ext cx="2429122" cy="1673941"/>
            </a:xfrm>
            <a:prstGeom prst="straightConnector1">
              <a:avLst/>
            </a:prstGeom>
            <a:ln w="28575">
              <a:headEnd type="none" w="med" len="med"/>
              <a:tailEnd type="arrow"/>
            </a:ln>
          </p:spPr>
          <p:style>
            <a:lnRef idx="3">
              <a:schemeClr val="accent5"/>
            </a:lnRef>
            <a:fillRef idx="0">
              <a:schemeClr val="accent5"/>
            </a:fillRef>
            <a:effectRef idx="2">
              <a:schemeClr val="accent5"/>
            </a:effectRef>
            <a:fontRef idx="minor">
              <a:schemeClr val="tx1"/>
            </a:fontRef>
          </p:style>
        </p:cxnSp>
        <p:grpSp>
          <p:nvGrpSpPr>
            <p:cNvPr id="50" name="Group 7"/>
            <p:cNvGrpSpPr/>
            <p:nvPr/>
          </p:nvGrpSpPr>
          <p:grpSpPr>
            <a:xfrm>
              <a:off x="575807" y="5533429"/>
              <a:ext cx="7639049" cy="1939140"/>
              <a:chOff x="838200" y="4499759"/>
              <a:chExt cx="7639049" cy="1939140"/>
            </a:xfrm>
          </p:grpSpPr>
          <p:sp>
            <p:nvSpPr>
              <p:cNvPr id="51" name="Oval 8"/>
              <p:cNvSpPr/>
              <p:nvPr/>
            </p:nvSpPr>
            <p:spPr bwMode="auto">
              <a:xfrm>
                <a:off x="838200" y="4579187"/>
                <a:ext cx="6960615" cy="1859712"/>
              </a:xfrm>
              <a:prstGeom prst="ellipse">
                <a:avLst/>
              </a:prstGeom>
              <a:noFill/>
              <a:ln w="44450" cap="flat" cmpd="sng" algn="ctr">
                <a:solidFill>
                  <a:schemeClr val="bg1">
                    <a:lumMod val="65000"/>
                  </a:schemeClr>
                </a:solid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Verdana" pitchFamily="34" charset="0"/>
                </a:endParaRPr>
              </a:p>
            </p:txBody>
          </p:sp>
          <p:sp>
            <p:nvSpPr>
              <p:cNvPr id="52" name="TextBox 19"/>
              <p:cNvSpPr txBox="1"/>
              <p:nvPr/>
            </p:nvSpPr>
            <p:spPr>
              <a:xfrm>
                <a:off x="3865839" y="4499759"/>
                <a:ext cx="951743" cy="238490"/>
              </a:xfrm>
              <a:prstGeom prst="rect">
                <a:avLst/>
              </a:prstGeom>
              <a:solidFill>
                <a:schemeClr val="bg1"/>
              </a:solidFill>
            </p:spPr>
            <p:txBody>
              <a:bodyPr wrap="none" lIns="0" tIns="0" rIns="0" bIns="0"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nSpc>
                    <a:spcPct val="85000"/>
                  </a:lnSpc>
                </a:pPr>
                <a:r>
                  <a:rPr lang="ru-RU" sz="1400" b="0" dirty="0">
                    <a:latin typeface="Segoe UI" pitchFamily="34" charset="0"/>
                    <a:ea typeface="Segoe UI" pitchFamily="34" charset="0"/>
                    <a:cs typeface="Segoe UI" pitchFamily="34" charset="0"/>
                  </a:rPr>
                  <a:t>Филиал </a:t>
                </a:r>
                <a:endParaRPr lang="en-US" sz="1400" b="0" dirty="0">
                  <a:latin typeface="Segoe UI" pitchFamily="34" charset="0"/>
                  <a:ea typeface="Segoe UI" pitchFamily="34" charset="0"/>
                  <a:cs typeface="Segoe UI" pitchFamily="34" charset="0"/>
                </a:endParaRPr>
              </a:p>
            </p:txBody>
          </p:sp>
          <p:cxnSp>
            <p:nvCxnSpPr>
              <p:cNvPr id="56" name="Straight Arrow Connector 10"/>
              <p:cNvCxnSpPr/>
              <p:nvPr/>
            </p:nvCxnSpPr>
            <p:spPr bwMode="auto">
              <a:xfrm>
                <a:off x="1867454" y="5222352"/>
                <a:ext cx="4453626" cy="0"/>
              </a:xfrm>
              <a:prstGeom prst="straightConnector1">
                <a:avLst/>
              </a:prstGeom>
              <a:ln w="28575">
                <a:headEnd type="none" w="med" len="med"/>
                <a:tailEnd type="arrow"/>
              </a:ln>
            </p:spPr>
            <p:style>
              <a:lnRef idx="3">
                <a:schemeClr val="accent5"/>
              </a:lnRef>
              <a:fillRef idx="0">
                <a:schemeClr val="accent5"/>
              </a:fillRef>
              <a:effectRef idx="2">
                <a:schemeClr val="accent5"/>
              </a:effectRef>
              <a:fontRef idx="minor">
                <a:schemeClr val="tx1"/>
              </a:fontRef>
            </p:style>
          </p:cxnSp>
          <p:sp>
            <p:nvSpPr>
              <p:cNvPr id="57" name="TextBox 23"/>
              <p:cNvSpPr txBox="1"/>
              <p:nvPr/>
            </p:nvSpPr>
            <p:spPr>
              <a:xfrm>
                <a:off x="3591208" y="5308988"/>
                <a:ext cx="1410738" cy="561153"/>
              </a:xfrm>
              <a:prstGeom prst="rect">
                <a:avLst/>
              </a:prstGeom>
              <a:solidFill>
                <a:schemeClr val="bg1"/>
              </a:solidFill>
            </p:spPr>
            <p:txBody>
              <a:bodyPr wrap="square" lIns="0" tIns="0" rIns="0" bIns="0"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ru-RU" sz="1400" b="0" dirty="0">
                    <a:latin typeface="Segoe UI" pitchFamily="34" charset="0"/>
                    <a:ea typeface="Segoe UI" pitchFamily="34" charset="0"/>
                    <a:cs typeface="Segoe UI" pitchFamily="34" charset="0"/>
                  </a:rPr>
                  <a:t>Задание печати</a:t>
                </a:r>
                <a:endParaRPr lang="en-US" sz="1400" b="0" dirty="0">
                  <a:latin typeface="Segoe UI" pitchFamily="34" charset="0"/>
                  <a:ea typeface="Segoe UI" pitchFamily="34" charset="0"/>
                  <a:cs typeface="Segoe UI" pitchFamily="34" charset="0"/>
                </a:endParaRPr>
              </a:p>
            </p:txBody>
          </p:sp>
          <p:sp>
            <p:nvSpPr>
              <p:cNvPr id="58" name="TextBox 25"/>
              <p:cNvSpPr txBox="1"/>
              <p:nvPr/>
            </p:nvSpPr>
            <p:spPr>
              <a:xfrm>
                <a:off x="5614868" y="5730626"/>
                <a:ext cx="2862381" cy="238490"/>
              </a:xfrm>
              <a:prstGeom prst="rect">
                <a:avLst/>
              </a:prstGeom>
              <a:solidFill>
                <a:schemeClr val="bg1"/>
              </a:solidFill>
            </p:spPr>
            <p:txBody>
              <a:bodyPr wrap="square" lIns="0" tIns="0" rIns="0" bIns="0"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lnSpc>
                    <a:spcPct val="85000"/>
                  </a:lnSpc>
                </a:pPr>
                <a:r>
                  <a:rPr lang="ru-RU" sz="1400" b="0" dirty="0">
                    <a:latin typeface="Segoe UI" pitchFamily="34" charset="0"/>
                    <a:ea typeface="Segoe UI" pitchFamily="34" charset="0"/>
                    <a:cs typeface="Segoe UI" pitchFamily="34" charset="0"/>
                  </a:rPr>
                  <a:t>Управляемый принтер</a:t>
                </a:r>
                <a:endParaRPr lang="en-US" sz="1400" b="0" dirty="0">
                  <a:latin typeface="Segoe UI" pitchFamily="34" charset="0"/>
                  <a:ea typeface="Segoe UI" pitchFamily="34" charset="0"/>
                  <a:cs typeface="Segoe UI" pitchFamily="34" charset="0"/>
                </a:endParaRPr>
              </a:p>
            </p:txBody>
          </p:sp>
          <p:sp>
            <p:nvSpPr>
              <p:cNvPr id="61" name="TextBox 24"/>
              <p:cNvSpPr txBox="1"/>
              <p:nvPr/>
            </p:nvSpPr>
            <p:spPr>
              <a:xfrm>
                <a:off x="1527859" y="5671771"/>
                <a:ext cx="538637" cy="238490"/>
              </a:xfrm>
              <a:prstGeom prst="rect">
                <a:avLst/>
              </a:prstGeom>
              <a:solidFill>
                <a:schemeClr val="bg1"/>
              </a:solidFill>
            </p:spPr>
            <p:txBody>
              <a:bodyPr wrap="none" lIns="0" tIns="0" rIns="0" bIns="0"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lnSpc>
                    <a:spcPct val="85000"/>
                  </a:lnSpc>
                </a:pPr>
                <a:r>
                  <a:rPr lang="ru-RU" sz="1400" b="0" dirty="0">
                    <a:latin typeface="Segoe UI" pitchFamily="34" charset="0"/>
                    <a:ea typeface="Segoe UI" pitchFamily="34" charset="0"/>
                    <a:cs typeface="Segoe UI" pitchFamily="34" charset="0"/>
                  </a:rPr>
                  <a:t>ПК 1</a:t>
                </a:r>
                <a:endParaRPr lang="en-US" sz="1400" b="0" dirty="0">
                  <a:latin typeface="Segoe UI" pitchFamily="34" charset="0"/>
                  <a:ea typeface="Segoe UI" pitchFamily="34" charset="0"/>
                  <a:cs typeface="Segoe UI" pitchFamily="34" charset="0"/>
                </a:endParaRPr>
              </a:p>
            </p:txBody>
          </p:sp>
        </p:grpSp>
        <p:grpSp>
          <p:nvGrpSpPr>
            <p:cNvPr id="62" name="alt text here Group 1" descr="Illustration depicts a print server located in the main office and a client computer and printer located in a branch office. Bidirectional arrows indicate that print request traffic flows back and forth between the print server and the client computer. A unidirectional arrow indicates the traffic flow for the print job, which goes from the client computer to the printer located in the branch office."/>
            <p:cNvGrpSpPr/>
            <p:nvPr/>
          </p:nvGrpSpPr>
          <p:grpSpPr>
            <a:xfrm>
              <a:off x="3256991" y="2954697"/>
              <a:ext cx="3272924" cy="2087231"/>
              <a:chOff x="3519384" y="1921027"/>
              <a:chExt cx="3272924" cy="2087231"/>
            </a:xfrm>
          </p:grpSpPr>
          <p:sp>
            <p:nvSpPr>
              <p:cNvPr id="63" name="TextBox 21"/>
              <p:cNvSpPr txBox="1"/>
              <p:nvPr/>
            </p:nvSpPr>
            <p:spPr>
              <a:xfrm>
                <a:off x="3519384" y="3531278"/>
                <a:ext cx="2729872" cy="476980"/>
              </a:xfrm>
              <a:prstGeom prst="rect">
                <a:avLst/>
              </a:prstGeom>
              <a:solidFill>
                <a:schemeClr val="bg1"/>
              </a:solidFill>
            </p:spPr>
            <p:txBody>
              <a:bodyPr wrap="square" lIns="0" tIns="0" rIns="0" bIns="0"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nSpc>
                    <a:spcPct val="85000"/>
                  </a:lnSpc>
                </a:pPr>
                <a:r>
                  <a:rPr lang="ru-RU" sz="1400" b="0" dirty="0">
                    <a:latin typeface="Segoe UI" pitchFamily="34" charset="0"/>
                    <a:ea typeface="Segoe UI" pitchFamily="34" charset="0"/>
                    <a:cs typeface="Segoe UI" pitchFamily="34" charset="0"/>
                  </a:rPr>
                  <a:t>Перенаправление печати</a:t>
                </a:r>
                <a:endParaRPr lang="en-US" sz="1400" b="0" dirty="0">
                  <a:latin typeface="Segoe UI" pitchFamily="34" charset="0"/>
                  <a:ea typeface="Segoe UI" pitchFamily="34" charset="0"/>
                  <a:cs typeface="Segoe UI" pitchFamily="34" charset="0"/>
                </a:endParaRPr>
              </a:p>
            </p:txBody>
          </p:sp>
          <p:sp>
            <p:nvSpPr>
              <p:cNvPr id="64" name="TextBox 26"/>
              <p:cNvSpPr txBox="1"/>
              <p:nvPr/>
            </p:nvSpPr>
            <p:spPr>
              <a:xfrm>
                <a:off x="5088124" y="2375795"/>
                <a:ext cx="1232956" cy="476980"/>
              </a:xfrm>
              <a:prstGeom prst="rect">
                <a:avLst/>
              </a:prstGeom>
              <a:solidFill>
                <a:schemeClr val="bg1"/>
              </a:solidFill>
            </p:spPr>
            <p:txBody>
              <a:bodyPr wrap="square" lIns="0" tIns="0" rIns="0" bIns="0"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lnSpc>
                    <a:spcPct val="85000"/>
                  </a:lnSpc>
                </a:pPr>
                <a:r>
                  <a:rPr lang="ru-RU" sz="1400" b="0" dirty="0">
                    <a:latin typeface="Segoe UI" pitchFamily="34" charset="0"/>
                    <a:ea typeface="Segoe UI" pitchFamily="34" charset="0"/>
                    <a:cs typeface="Segoe UI" pitchFamily="34" charset="0"/>
                  </a:rPr>
                  <a:t>Сервер печати</a:t>
                </a:r>
                <a:endParaRPr lang="en-US" sz="1400" b="0" dirty="0">
                  <a:latin typeface="Segoe UI" pitchFamily="34" charset="0"/>
                  <a:ea typeface="Segoe UI" pitchFamily="34" charset="0"/>
                  <a:cs typeface="Segoe UI" pitchFamily="34" charset="0"/>
                </a:endParaRPr>
              </a:p>
            </p:txBody>
          </p:sp>
          <p:sp>
            <p:nvSpPr>
              <p:cNvPr id="65" name="TextBox 18"/>
              <p:cNvSpPr txBox="1"/>
              <p:nvPr/>
            </p:nvSpPr>
            <p:spPr>
              <a:xfrm>
                <a:off x="5106383" y="1921027"/>
                <a:ext cx="1685925" cy="280577"/>
              </a:xfrm>
              <a:prstGeom prst="rect">
                <a:avLst/>
              </a:prstGeom>
              <a:solidFill>
                <a:schemeClr val="bg1"/>
              </a:solidFill>
            </p:spPr>
            <p:txBody>
              <a:bodyPr wrap="square" lIns="0" tIns="0" rIns="0" bIns="0"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ru-RU" sz="1400" b="0" dirty="0">
                    <a:latin typeface="Segoe UI" pitchFamily="34" charset="0"/>
                    <a:ea typeface="Segoe UI" pitchFamily="34" charset="0"/>
                    <a:cs typeface="Segoe UI" pitchFamily="34" charset="0"/>
                  </a:rPr>
                  <a:t>Главный офис</a:t>
                </a:r>
                <a:endParaRPr lang="en-US" sz="1400" b="0" dirty="0">
                  <a:latin typeface="Segoe UI" pitchFamily="34" charset="0"/>
                  <a:ea typeface="Segoe UI" pitchFamily="34" charset="0"/>
                  <a:cs typeface="Segoe UI" pitchFamily="34" charset="0"/>
                </a:endParaRPr>
              </a:p>
            </p:txBody>
          </p:sp>
        </p:grpSp>
      </p:grpSp>
      <p:pic>
        <p:nvPicPr>
          <p:cNvPr id="67" name="Picture 2" descr="File-Application_Ser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8803" y="2799930"/>
            <a:ext cx="565783" cy="1005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6" descr="Printer"/>
          <p:cNvPicPr>
            <a:picLocks noChangeAspect="1" noChangeArrowheads="1"/>
          </p:cNvPicPr>
          <p:nvPr/>
        </p:nvPicPr>
        <p:blipFill>
          <a:blip r:embed="rId4" cstate="print"/>
          <a:srcRect/>
          <a:stretch>
            <a:fillRect/>
          </a:stretch>
        </p:blipFill>
        <p:spPr bwMode="auto">
          <a:xfrm>
            <a:off x="4701952" y="4977286"/>
            <a:ext cx="997407" cy="865421"/>
          </a:xfrm>
          <a:prstGeom prst="rect">
            <a:avLst/>
          </a:prstGeom>
          <a:noFill/>
        </p:spPr>
      </p:pic>
      <p:pic>
        <p:nvPicPr>
          <p:cNvPr id="69" name="Рисунок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5825" y="4851888"/>
            <a:ext cx="1065565" cy="1006261"/>
          </a:xfrm>
          <a:prstGeom prst="rect">
            <a:avLst/>
          </a:prstGeom>
        </p:spPr>
      </p:pic>
      <p:grpSp>
        <p:nvGrpSpPr>
          <p:cNvPr id="25" name="Группа 24"/>
          <p:cNvGrpSpPr/>
          <p:nvPr/>
        </p:nvGrpSpPr>
        <p:grpSpPr>
          <a:xfrm>
            <a:off x="7161515" y="1169370"/>
            <a:ext cx="4463107" cy="4807754"/>
            <a:chOff x="7161515" y="1169370"/>
            <a:chExt cx="4463107" cy="4807754"/>
          </a:xfrm>
        </p:grpSpPr>
        <p:sp>
          <p:nvSpPr>
            <p:cNvPr id="76" name="Прямоугольник: скругленные углы 75"/>
            <p:cNvSpPr/>
            <p:nvPr/>
          </p:nvSpPr>
          <p:spPr>
            <a:xfrm>
              <a:off x="7952997" y="3765964"/>
              <a:ext cx="3509114" cy="221116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pic>
          <p:nvPicPr>
            <p:cNvPr id="72" name="Picture 6" descr="Printer"/>
            <p:cNvPicPr>
              <a:picLocks noChangeAspect="1" noChangeArrowheads="1"/>
            </p:cNvPicPr>
            <p:nvPr/>
          </p:nvPicPr>
          <p:blipFill>
            <a:blip r:embed="rId4" cstate="print"/>
            <a:srcRect/>
            <a:stretch>
              <a:fillRect/>
            </a:stretch>
          </p:blipFill>
          <p:spPr bwMode="auto">
            <a:xfrm>
              <a:off x="8381442" y="4557806"/>
              <a:ext cx="677865" cy="588164"/>
            </a:xfrm>
            <a:prstGeom prst="rect">
              <a:avLst/>
            </a:prstGeom>
            <a:noFill/>
          </p:spPr>
        </p:pic>
        <p:sp>
          <p:nvSpPr>
            <p:cNvPr id="9" name="Прямоугольник: скругленные углы 8"/>
            <p:cNvSpPr/>
            <p:nvPr/>
          </p:nvSpPr>
          <p:spPr>
            <a:xfrm>
              <a:off x="7612195" y="1417716"/>
              <a:ext cx="2623670" cy="197600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79" name="Прямоугольник: скругленные углы 78"/>
            <p:cNvSpPr/>
            <p:nvPr/>
          </p:nvSpPr>
          <p:spPr>
            <a:xfrm>
              <a:off x="10084200" y="4296905"/>
              <a:ext cx="1152299" cy="154228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78" name="Прямоугольник: скругленные углы 77"/>
            <p:cNvSpPr/>
            <p:nvPr/>
          </p:nvSpPr>
          <p:spPr>
            <a:xfrm>
              <a:off x="8206702" y="4275477"/>
              <a:ext cx="1152299" cy="11943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77" name="Прямоугольник: скругленные углы 76"/>
            <p:cNvSpPr/>
            <p:nvPr/>
          </p:nvSpPr>
          <p:spPr>
            <a:xfrm>
              <a:off x="7790373" y="1912613"/>
              <a:ext cx="1152299" cy="11943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pic>
          <p:nvPicPr>
            <p:cNvPr id="70" name="Picture 6" descr="Printer"/>
            <p:cNvPicPr>
              <a:picLocks noChangeAspect="1" noChangeArrowheads="1"/>
            </p:cNvPicPr>
            <p:nvPr/>
          </p:nvPicPr>
          <p:blipFill>
            <a:blip r:embed="rId4" cstate="print"/>
            <a:srcRect/>
            <a:stretch>
              <a:fillRect/>
            </a:stretch>
          </p:blipFill>
          <p:spPr bwMode="auto">
            <a:xfrm>
              <a:off x="10751839" y="1169370"/>
              <a:ext cx="872783" cy="757289"/>
            </a:xfrm>
            <a:prstGeom prst="rect">
              <a:avLst/>
            </a:prstGeom>
            <a:noFill/>
          </p:spPr>
        </p:pic>
        <p:cxnSp>
          <p:nvCxnSpPr>
            <p:cNvPr id="6" name="Прямая соединительная линия 5"/>
            <p:cNvCxnSpPr/>
            <p:nvPr/>
          </p:nvCxnSpPr>
          <p:spPr>
            <a:xfrm>
              <a:off x="7914604" y="2842770"/>
              <a:ext cx="825623" cy="0"/>
            </a:xfrm>
            <a:prstGeom prst="line">
              <a:avLst/>
            </a:prstGeom>
          </p:spPr>
          <p:style>
            <a:lnRef idx="3">
              <a:schemeClr val="dk1"/>
            </a:lnRef>
            <a:fillRef idx="0">
              <a:schemeClr val="dk1"/>
            </a:fillRef>
            <a:effectRef idx="2">
              <a:schemeClr val="dk1"/>
            </a:effectRef>
            <a:fontRef idx="minor">
              <a:schemeClr val="tx1"/>
            </a:fontRef>
          </p:style>
        </p:cxnSp>
        <p:cxnSp>
          <p:nvCxnSpPr>
            <p:cNvPr id="73" name="Прямая соединительная линия 72"/>
            <p:cNvCxnSpPr/>
            <p:nvPr/>
          </p:nvCxnSpPr>
          <p:spPr>
            <a:xfrm flipV="1">
              <a:off x="8325935" y="2489144"/>
              <a:ext cx="1480" cy="353626"/>
            </a:xfrm>
            <a:prstGeom prst="line">
              <a:avLst/>
            </a:prstGeom>
          </p:spPr>
          <p:style>
            <a:lnRef idx="3">
              <a:schemeClr val="dk1"/>
            </a:lnRef>
            <a:fillRef idx="0">
              <a:schemeClr val="dk1"/>
            </a:fillRef>
            <a:effectRef idx="2">
              <a:schemeClr val="dk1"/>
            </a:effectRef>
            <a:fontRef idx="minor">
              <a:schemeClr val="tx1"/>
            </a:fontRef>
          </p:style>
        </p:cxnSp>
        <p:cxnSp>
          <p:nvCxnSpPr>
            <p:cNvPr id="74" name="Прямая соединительная линия 73"/>
            <p:cNvCxnSpPr/>
            <p:nvPr/>
          </p:nvCxnSpPr>
          <p:spPr>
            <a:xfrm>
              <a:off x="8371521" y="5192547"/>
              <a:ext cx="825623" cy="0"/>
            </a:xfrm>
            <a:prstGeom prst="line">
              <a:avLst/>
            </a:prstGeom>
          </p:spPr>
          <p:style>
            <a:lnRef idx="3">
              <a:schemeClr val="dk1"/>
            </a:lnRef>
            <a:fillRef idx="0">
              <a:schemeClr val="dk1"/>
            </a:fillRef>
            <a:effectRef idx="2">
              <a:schemeClr val="dk1"/>
            </a:effectRef>
            <a:fontRef idx="minor">
              <a:schemeClr val="tx1"/>
            </a:fontRef>
          </p:style>
        </p:cxnSp>
        <p:cxnSp>
          <p:nvCxnSpPr>
            <p:cNvPr id="75" name="Прямая соединительная линия 74"/>
            <p:cNvCxnSpPr/>
            <p:nvPr/>
          </p:nvCxnSpPr>
          <p:spPr>
            <a:xfrm flipV="1">
              <a:off x="8782852" y="4838921"/>
              <a:ext cx="1480" cy="353626"/>
            </a:xfrm>
            <a:prstGeom prst="line">
              <a:avLst/>
            </a:prstGeom>
          </p:spPr>
          <p:style>
            <a:lnRef idx="3">
              <a:schemeClr val="dk1"/>
            </a:lnRef>
            <a:fillRef idx="0">
              <a:schemeClr val="dk1"/>
            </a:fillRef>
            <a:effectRef idx="2">
              <a:schemeClr val="dk1"/>
            </a:effectRef>
            <a:fontRef idx="minor">
              <a:schemeClr val="tx1"/>
            </a:fontRef>
          </p:style>
        </p:cxnSp>
        <p:sp>
          <p:nvSpPr>
            <p:cNvPr id="10" name="Цилиндр 9"/>
            <p:cNvSpPr/>
            <p:nvPr/>
          </p:nvSpPr>
          <p:spPr>
            <a:xfrm>
              <a:off x="9687859" y="2169459"/>
              <a:ext cx="215153" cy="744490"/>
            </a:xfrm>
            <a:prstGeom prst="ca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80" name="Цилиндр 79"/>
            <p:cNvSpPr/>
            <p:nvPr/>
          </p:nvSpPr>
          <p:spPr>
            <a:xfrm>
              <a:off x="10552772" y="4521810"/>
              <a:ext cx="215153" cy="744490"/>
            </a:xfrm>
            <a:prstGeom prst="ca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pic>
          <p:nvPicPr>
            <p:cNvPr id="37" name="Picture 6" descr="Printer"/>
            <p:cNvPicPr>
              <a:picLocks noChangeAspect="1" noChangeArrowheads="1"/>
            </p:cNvPicPr>
            <p:nvPr/>
          </p:nvPicPr>
          <p:blipFill>
            <a:blip r:embed="rId4" cstate="print"/>
            <a:srcRect/>
            <a:stretch>
              <a:fillRect/>
            </a:stretch>
          </p:blipFill>
          <p:spPr bwMode="auto">
            <a:xfrm>
              <a:off x="8399718" y="4486251"/>
              <a:ext cx="677865" cy="588164"/>
            </a:xfrm>
            <a:prstGeom prst="rect">
              <a:avLst/>
            </a:prstGeom>
            <a:noFill/>
          </p:spPr>
        </p:pic>
        <p:cxnSp>
          <p:nvCxnSpPr>
            <p:cNvPr id="4" name="Прямая со стрелкой 3"/>
            <p:cNvCxnSpPr/>
            <p:nvPr/>
          </p:nvCxnSpPr>
          <p:spPr>
            <a:xfrm>
              <a:off x="8325935" y="2541704"/>
              <a:ext cx="1495644" cy="0"/>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41" name="Прямая со стрелкой 40"/>
            <p:cNvCxnSpPr/>
            <p:nvPr/>
          </p:nvCxnSpPr>
          <p:spPr>
            <a:xfrm>
              <a:off x="9795435" y="2541704"/>
              <a:ext cx="1558365" cy="0"/>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43" name="Прямая со стрелкой 42"/>
            <p:cNvCxnSpPr/>
            <p:nvPr/>
          </p:nvCxnSpPr>
          <p:spPr>
            <a:xfrm flipV="1">
              <a:off x="11321143" y="1958370"/>
              <a:ext cx="0" cy="506792"/>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pic>
          <p:nvPicPr>
            <p:cNvPr id="71" name="Picture 6" descr="Printer"/>
            <p:cNvPicPr>
              <a:picLocks noChangeAspect="1" noChangeArrowheads="1"/>
            </p:cNvPicPr>
            <p:nvPr/>
          </p:nvPicPr>
          <p:blipFill>
            <a:blip r:embed="rId4" cstate="print"/>
            <a:srcRect/>
            <a:stretch>
              <a:fillRect/>
            </a:stretch>
          </p:blipFill>
          <p:spPr bwMode="auto">
            <a:xfrm>
              <a:off x="7934522" y="2113736"/>
              <a:ext cx="677865" cy="588164"/>
            </a:xfrm>
            <a:prstGeom prst="rect">
              <a:avLst/>
            </a:prstGeom>
            <a:noFill/>
          </p:spPr>
        </p:pic>
        <p:cxnSp>
          <p:nvCxnSpPr>
            <p:cNvPr id="49" name="Прямая со стрелкой 48"/>
            <p:cNvCxnSpPr/>
            <p:nvPr/>
          </p:nvCxnSpPr>
          <p:spPr>
            <a:xfrm>
              <a:off x="7532914" y="4780333"/>
              <a:ext cx="1129512" cy="0"/>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53" name="Прямая со стрелкой 52"/>
            <p:cNvCxnSpPr/>
            <p:nvPr/>
          </p:nvCxnSpPr>
          <p:spPr>
            <a:xfrm>
              <a:off x="9054136" y="4780333"/>
              <a:ext cx="1651964" cy="0"/>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54" name="Прямая со стрелкой 53"/>
            <p:cNvCxnSpPr/>
            <p:nvPr/>
          </p:nvCxnSpPr>
          <p:spPr>
            <a:xfrm flipV="1">
              <a:off x="10660348" y="3586079"/>
              <a:ext cx="0" cy="1128635"/>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55" name="Прямая со стрелкой 54"/>
            <p:cNvCxnSpPr/>
            <p:nvPr/>
          </p:nvCxnSpPr>
          <p:spPr>
            <a:xfrm flipH="1">
              <a:off x="8399718" y="3567712"/>
              <a:ext cx="2210851" cy="4515"/>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59" name="Прямая со стрелкой 58"/>
            <p:cNvCxnSpPr/>
            <p:nvPr/>
          </p:nvCxnSpPr>
          <p:spPr>
            <a:xfrm flipV="1">
              <a:off x="8366521" y="3140553"/>
              <a:ext cx="1" cy="433638"/>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sp>
          <p:nvSpPr>
            <p:cNvPr id="66" name="TextBox 18"/>
            <p:cNvSpPr txBox="1"/>
            <p:nvPr/>
          </p:nvSpPr>
          <p:spPr>
            <a:xfrm>
              <a:off x="7653536" y="1509692"/>
              <a:ext cx="1425972" cy="307777"/>
            </a:xfrm>
            <a:prstGeom prst="rect">
              <a:avLst/>
            </a:prstGeom>
            <a:noFill/>
          </p:spPr>
          <p:txBody>
            <a:bodyPr wrap="square" lIns="0" tIns="0" rIns="0" bIns="0"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ru-RU" sz="1000" b="0" dirty="0">
                  <a:latin typeface="Segoe UI" pitchFamily="34" charset="0"/>
                  <a:ea typeface="Segoe UI" pitchFamily="34" charset="0"/>
                  <a:cs typeface="Segoe UI" pitchFamily="34" charset="0"/>
                </a:rPr>
                <a:t>Диспетчер очереди печати сервера</a:t>
              </a:r>
              <a:endParaRPr lang="en-US" sz="1000" b="0" dirty="0">
                <a:latin typeface="Segoe UI" pitchFamily="34" charset="0"/>
                <a:ea typeface="Segoe UI" pitchFamily="34" charset="0"/>
                <a:cs typeface="Segoe UI" pitchFamily="34" charset="0"/>
              </a:endParaRPr>
            </a:p>
          </p:txBody>
        </p:sp>
        <p:sp>
          <p:nvSpPr>
            <p:cNvPr id="81" name="TextBox 18"/>
            <p:cNvSpPr txBox="1"/>
            <p:nvPr/>
          </p:nvSpPr>
          <p:spPr>
            <a:xfrm>
              <a:off x="8007388" y="3862844"/>
              <a:ext cx="1425972" cy="307777"/>
            </a:xfrm>
            <a:prstGeom prst="rect">
              <a:avLst/>
            </a:prstGeom>
            <a:noFill/>
          </p:spPr>
          <p:txBody>
            <a:bodyPr wrap="square" lIns="0" tIns="0" rIns="0" bIns="0"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ru-RU" sz="1000" b="0" dirty="0">
                  <a:latin typeface="Segoe UI" pitchFamily="34" charset="0"/>
                  <a:ea typeface="Segoe UI" pitchFamily="34" charset="0"/>
                  <a:cs typeface="Segoe UI" pitchFamily="34" charset="0"/>
                </a:rPr>
                <a:t>Диспетчер очереди печати клиента</a:t>
              </a:r>
              <a:endParaRPr lang="en-US" sz="1000" b="0" dirty="0">
                <a:latin typeface="Segoe UI" pitchFamily="34" charset="0"/>
                <a:ea typeface="Segoe UI" pitchFamily="34" charset="0"/>
                <a:cs typeface="Segoe UI" pitchFamily="34" charset="0"/>
              </a:endParaRPr>
            </a:p>
          </p:txBody>
        </p:sp>
        <p:sp>
          <p:nvSpPr>
            <p:cNvPr id="82" name="TextBox 18"/>
            <p:cNvSpPr txBox="1"/>
            <p:nvPr/>
          </p:nvSpPr>
          <p:spPr>
            <a:xfrm>
              <a:off x="7686732" y="1932343"/>
              <a:ext cx="1425972" cy="153888"/>
            </a:xfrm>
            <a:prstGeom prst="rect">
              <a:avLst/>
            </a:prstGeom>
            <a:noFill/>
          </p:spPr>
          <p:txBody>
            <a:bodyPr wrap="square" lIns="0" tIns="0" rIns="0" bIns="0"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sz="1000" b="0" dirty="0" err="1">
                  <a:latin typeface="Segoe UI" pitchFamily="34" charset="0"/>
                  <a:ea typeface="Segoe UI" pitchFamily="34" charset="0"/>
                  <a:cs typeface="Segoe UI" pitchFamily="34" charset="0"/>
                </a:rPr>
                <a:t>LocalSpl</a:t>
              </a:r>
              <a:endParaRPr lang="en-US" sz="1000" b="0" dirty="0">
                <a:latin typeface="Segoe UI" pitchFamily="34" charset="0"/>
                <a:ea typeface="Segoe UI" pitchFamily="34" charset="0"/>
                <a:cs typeface="Segoe UI" pitchFamily="34" charset="0"/>
              </a:endParaRPr>
            </a:p>
          </p:txBody>
        </p:sp>
        <p:sp>
          <p:nvSpPr>
            <p:cNvPr id="83" name="TextBox 18"/>
            <p:cNvSpPr txBox="1"/>
            <p:nvPr/>
          </p:nvSpPr>
          <p:spPr>
            <a:xfrm>
              <a:off x="8160261" y="4284510"/>
              <a:ext cx="1425972" cy="153888"/>
            </a:xfrm>
            <a:prstGeom prst="rect">
              <a:avLst/>
            </a:prstGeom>
            <a:noFill/>
          </p:spPr>
          <p:txBody>
            <a:bodyPr wrap="square" lIns="0" tIns="0" rIns="0" bIns="0"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sz="1000" b="0" dirty="0" err="1">
                  <a:latin typeface="Segoe UI" pitchFamily="34" charset="0"/>
                  <a:ea typeface="Segoe UI" pitchFamily="34" charset="0"/>
                  <a:cs typeface="Segoe UI" pitchFamily="34" charset="0"/>
                </a:rPr>
                <a:t>LocalSpl</a:t>
              </a:r>
              <a:endParaRPr lang="en-US" sz="1000" b="0" dirty="0">
                <a:latin typeface="Segoe UI" pitchFamily="34" charset="0"/>
                <a:ea typeface="Segoe UI" pitchFamily="34" charset="0"/>
                <a:cs typeface="Segoe UI" pitchFamily="34" charset="0"/>
              </a:endParaRPr>
            </a:p>
          </p:txBody>
        </p:sp>
        <p:sp>
          <p:nvSpPr>
            <p:cNvPr id="84" name="TextBox 18"/>
            <p:cNvSpPr txBox="1"/>
            <p:nvPr/>
          </p:nvSpPr>
          <p:spPr>
            <a:xfrm>
              <a:off x="9266535" y="2972221"/>
              <a:ext cx="965406" cy="307777"/>
            </a:xfrm>
            <a:prstGeom prst="rect">
              <a:avLst/>
            </a:prstGeom>
            <a:noFill/>
          </p:spPr>
          <p:txBody>
            <a:bodyPr wrap="square" lIns="0" tIns="0" rIns="0" bIns="0"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sz="1000" b="0" dirty="0">
                  <a:latin typeface="Segoe UI" pitchFamily="34" charset="0"/>
                  <a:ea typeface="Segoe UI" pitchFamily="34" charset="0"/>
                  <a:cs typeface="Segoe UI" pitchFamily="34" charset="0"/>
                </a:rPr>
                <a:t>TCP </a:t>
              </a:r>
              <a:r>
                <a:rPr lang="ru-RU" sz="1000" b="0" dirty="0">
                  <a:latin typeface="Segoe UI" pitchFamily="34" charset="0"/>
                  <a:ea typeface="Segoe UI" pitchFamily="34" charset="0"/>
                  <a:cs typeface="Segoe UI" pitchFamily="34" charset="0"/>
                </a:rPr>
                <a:t>или </a:t>
              </a:r>
              <a:r>
                <a:rPr lang="en-US" sz="1000" b="0" dirty="0">
                  <a:latin typeface="Segoe UI" pitchFamily="34" charset="0"/>
                  <a:ea typeface="Segoe UI" pitchFamily="34" charset="0"/>
                  <a:cs typeface="Segoe UI" pitchFamily="34" charset="0"/>
                </a:rPr>
                <a:t>WSD Port Monitor</a:t>
              </a:r>
            </a:p>
          </p:txBody>
        </p:sp>
        <p:sp>
          <p:nvSpPr>
            <p:cNvPr id="85" name="TextBox 18"/>
            <p:cNvSpPr txBox="1"/>
            <p:nvPr/>
          </p:nvSpPr>
          <p:spPr>
            <a:xfrm>
              <a:off x="10177645" y="5370934"/>
              <a:ext cx="965406" cy="307777"/>
            </a:xfrm>
            <a:prstGeom prst="rect">
              <a:avLst/>
            </a:prstGeom>
            <a:noFill/>
          </p:spPr>
          <p:txBody>
            <a:bodyPr wrap="square" lIns="0" tIns="0" rIns="0" bIns="0"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sz="1000" b="0" dirty="0">
                  <a:latin typeface="Segoe UI" pitchFamily="34" charset="0"/>
                  <a:ea typeface="Segoe UI" pitchFamily="34" charset="0"/>
                  <a:cs typeface="Segoe UI" pitchFamily="34" charset="0"/>
                </a:rPr>
                <a:t>CSR Port Monitor</a:t>
              </a:r>
            </a:p>
          </p:txBody>
        </p:sp>
        <p:sp>
          <p:nvSpPr>
            <p:cNvPr id="86" name="TextBox 18"/>
            <p:cNvSpPr txBox="1"/>
            <p:nvPr/>
          </p:nvSpPr>
          <p:spPr>
            <a:xfrm>
              <a:off x="9913641" y="4354924"/>
              <a:ext cx="965406" cy="153888"/>
            </a:xfrm>
            <a:prstGeom prst="rect">
              <a:avLst/>
            </a:prstGeom>
            <a:noFill/>
          </p:spPr>
          <p:txBody>
            <a:bodyPr wrap="square" lIns="0" tIns="0" rIns="0" bIns="0"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sz="1000" b="0" dirty="0">
                  <a:latin typeface="Segoe UI" pitchFamily="34" charset="0"/>
                  <a:ea typeface="Segoe UI" pitchFamily="34" charset="0"/>
                  <a:cs typeface="Segoe UI" pitchFamily="34" charset="0"/>
                </a:rPr>
                <a:t>CSR</a:t>
              </a:r>
            </a:p>
          </p:txBody>
        </p:sp>
        <p:sp>
          <p:nvSpPr>
            <p:cNvPr id="87" name="TextBox 18"/>
            <p:cNvSpPr txBox="1"/>
            <p:nvPr/>
          </p:nvSpPr>
          <p:spPr>
            <a:xfrm>
              <a:off x="8301129" y="5264102"/>
              <a:ext cx="965406" cy="153888"/>
            </a:xfrm>
            <a:prstGeom prst="rect">
              <a:avLst/>
            </a:prstGeom>
            <a:noFill/>
          </p:spPr>
          <p:txBody>
            <a:bodyPr wrap="square" lIns="0" tIns="0" rIns="0" bIns="0"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sz="1000" b="0" dirty="0">
                  <a:latin typeface="Segoe UI" pitchFamily="34" charset="0"/>
                  <a:ea typeface="Segoe UI" pitchFamily="34" charset="0"/>
                  <a:cs typeface="Segoe UI" pitchFamily="34" charset="0"/>
                </a:rPr>
                <a:t>GUID-</a:t>
              </a:r>
              <a:r>
                <a:rPr lang="ru-RU" sz="1000" b="0" dirty="0">
                  <a:latin typeface="Segoe UI" pitchFamily="34" charset="0"/>
                  <a:ea typeface="Segoe UI" pitchFamily="34" charset="0"/>
                  <a:cs typeface="Segoe UI" pitchFamily="34" charset="0"/>
                </a:rPr>
                <a:t>принтер</a:t>
              </a:r>
              <a:endParaRPr lang="en-US" sz="1000" b="0" dirty="0">
                <a:latin typeface="Segoe UI" pitchFamily="34" charset="0"/>
                <a:ea typeface="Segoe UI" pitchFamily="34" charset="0"/>
                <a:cs typeface="Segoe UI" pitchFamily="34" charset="0"/>
              </a:endParaRPr>
            </a:p>
          </p:txBody>
        </p:sp>
        <p:sp>
          <p:nvSpPr>
            <p:cNvPr id="88" name="TextBox 18"/>
            <p:cNvSpPr txBox="1"/>
            <p:nvPr/>
          </p:nvSpPr>
          <p:spPr>
            <a:xfrm>
              <a:off x="7867157" y="2886239"/>
              <a:ext cx="965406" cy="153888"/>
            </a:xfrm>
            <a:prstGeom prst="rect">
              <a:avLst/>
            </a:prstGeom>
            <a:noFill/>
          </p:spPr>
          <p:txBody>
            <a:bodyPr wrap="square" lIns="0" tIns="0" rIns="0" bIns="0"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ru-RU" sz="1000" b="0" dirty="0">
                  <a:latin typeface="Segoe UI" pitchFamily="34" charset="0"/>
                  <a:ea typeface="Segoe UI" pitchFamily="34" charset="0"/>
                  <a:cs typeface="Segoe UI" pitchFamily="34" charset="0"/>
                </a:rPr>
                <a:t>Общий принтер</a:t>
              </a:r>
              <a:endParaRPr lang="en-US" sz="1000" b="0" dirty="0">
                <a:latin typeface="Segoe UI" pitchFamily="34" charset="0"/>
                <a:ea typeface="Segoe UI" pitchFamily="34" charset="0"/>
                <a:cs typeface="Segoe UI" pitchFamily="34" charset="0"/>
              </a:endParaRPr>
            </a:p>
          </p:txBody>
        </p:sp>
        <p:sp>
          <p:nvSpPr>
            <p:cNvPr id="89" name="TextBox 18"/>
            <p:cNvSpPr txBox="1"/>
            <p:nvPr/>
          </p:nvSpPr>
          <p:spPr>
            <a:xfrm>
              <a:off x="7161515" y="4455477"/>
              <a:ext cx="825616" cy="307777"/>
            </a:xfrm>
            <a:prstGeom prst="rect">
              <a:avLst/>
            </a:prstGeom>
            <a:noFill/>
          </p:spPr>
          <p:txBody>
            <a:bodyPr wrap="square" lIns="0" tIns="0" rIns="0" bIns="0"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ru-RU" sz="1000" b="0" dirty="0">
                  <a:latin typeface="Segoe UI" pitchFamily="34" charset="0"/>
                  <a:ea typeface="Segoe UI" pitchFamily="34" charset="0"/>
                  <a:cs typeface="Segoe UI" pitchFamily="34" charset="0"/>
                </a:rPr>
                <a:t>Задание печати</a:t>
              </a:r>
              <a:endParaRPr lang="en-US" sz="1000" b="0" dirty="0">
                <a:latin typeface="Segoe UI" pitchFamily="34" charset="0"/>
                <a:ea typeface="Segoe UI" pitchFamily="34" charset="0"/>
                <a:cs typeface="Segoe UI" pitchFamily="34" charset="0"/>
              </a:endParaRPr>
            </a:p>
          </p:txBody>
        </p:sp>
        <p:sp>
          <p:nvSpPr>
            <p:cNvPr id="90" name="TextBox 18"/>
            <p:cNvSpPr txBox="1"/>
            <p:nvPr/>
          </p:nvSpPr>
          <p:spPr>
            <a:xfrm>
              <a:off x="9324867" y="4608228"/>
              <a:ext cx="825616" cy="123111"/>
            </a:xfrm>
            <a:prstGeom prst="rect">
              <a:avLst/>
            </a:prstGeom>
            <a:noFill/>
          </p:spPr>
          <p:txBody>
            <a:bodyPr wrap="square" lIns="0" tIns="0" rIns="0" bIns="0"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sz="800" b="0" dirty="0">
                  <a:latin typeface="Segoe UI" pitchFamily="34" charset="0"/>
                  <a:ea typeface="Segoe UI" pitchFamily="34" charset="0"/>
                  <a:cs typeface="Segoe UI" pitchFamily="34" charset="0"/>
                </a:rPr>
                <a:t>EMF-</a:t>
              </a:r>
              <a:r>
                <a:rPr lang="ru-RU" sz="800" b="0" dirty="0">
                  <a:latin typeface="Segoe UI" pitchFamily="34" charset="0"/>
                  <a:ea typeface="Segoe UI" pitchFamily="34" charset="0"/>
                  <a:cs typeface="Segoe UI" pitchFamily="34" charset="0"/>
                </a:rPr>
                <a:t>данные</a:t>
              </a:r>
              <a:endParaRPr lang="en-US" sz="800" b="0" dirty="0">
                <a:latin typeface="Segoe UI" pitchFamily="34" charset="0"/>
                <a:ea typeface="Segoe UI" pitchFamily="34" charset="0"/>
                <a:cs typeface="Segoe UI" pitchFamily="34" charset="0"/>
              </a:endParaRPr>
            </a:p>
          </p:txBody>
        </p:sp>
        <p:sp>
          <p:nvSpPr>
            <p:cNvPr id="91" name="TextBox 18"/>
            <p:cNvSpPr txBox="1"/>
            <p:nvPr/>
          </p:nvSpPr>
          <p:spPr>
            <a:xfrm>
              <a:off x="9855964" y="3428408"/>
              <a:ext cx="825616" cy="123111"/>
            </a:xfrm>
            <a:prstGeom prst="rect">
              <a:avLst/>
            </a:prstGeom>
            <a:noFill/>
          </p:spPr>
          <p:txBody>
            <a:bodyPr wrap="square" lIns="0" tIns="0" rIns="0" bIns="0"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sz="800" b="0" dirty="0">
                  <a:latin typeface="Segoe UI" pitchFamily="34" charset="0"/>
                  <a:ea typeface="Segoe UI" pitchFamily="34" charset="0"/>
                  <a:cs typeface="Segoe UI" pitchFamily="34" charset="0"/>
                </a:rPr>
                <a:t>EMF-</a:t>
              </a:r>
              <a:r>
                <a:rPr lang="ru-RU" sz="800" b="0" dirty="0">
                  <a:latin typeface="Segoe UI" pitchFamily="34" charset="0"/>
                  <a:ea typeface="Segoe UI" pitchFamily="34" charset="0"/>
                  <a:cs typeface="Segoe UI" pitchFamily="34" charset="0"/>
                </a:rPr>
                <a:t>данные</a:t>
              </a:r>
              <a:endParaRPr lang="en-US" sz="800" b="0" dirty="0">
                <a:latin typeface="Segoe UI" pitchFamily="34" charset="0"/>
                <a:ea typeface="Segoe UI" pitchFamily="34" charset="0"/>
                <a:cs typeface="Segoe UI" pitchFamily="34" charset="0"/>
              </a:endParaRPr>
            </a:p>
          </p:txBody>
        </p:sp>
        <p:sp>
          <p:nvSpPr>
            <p:cNvPr id="92" name="TextBox 18"/>
            <p:cNvSpPr txBox="1"/>
            <p:nvPr/>
          </p:nvSpPr>
          <p:spPr>
            <a:xfrm>
              <a:off x="10207765" y="2383904"/>
              <a:ext cx="825616" cy="123111"/>
            </a:xfrm>
            <a:prstGeom prst="rect">
              <a:avLst/>
            </a:prstGeom>
            <a:noFill/>
          </p:spPr>
          <p:txBody>
            <a:bodyPr wrap="square" lIns="0" tIns="0" rIns="0" bIns="0"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sz="800" b="0" dirty="0">
                  <a:latin typeface="Segoe UI" pitchFamily="34" charset="0"/>
                  <a:ea typeface="Segoe UI" pitchFamily="34" charset="0"/>
                  <a:cs typeface="Segoe UI" pitchFamily="34" charset="0"/>
                </a:rPr>
                <a:t>PDL-</a:t>
              </a:r>
              <a:r>
                <a:rPr lang="ru-RU" sz="800" b="0" dirty="0">
                  <a:latin typeface="Segoe UI" pitchFamily="34" charset="0"/>
                  <a:ea typeface="Segoe UI" pitchFamily="34" charset="0"/>
                  <a:cs typeface="Segoe UI" pitchFamily="34" charset="0"/>
                </a:rPr>
                <a:t>данные</a:t>
              </a:r>
              <a:endParaRPr lang="en-US" sz="800" b="0" dirty="0">
                <a:latin typeface="Segoe UI" pitchFamily="34" charset="0"/>
                <a:ea typeface="Segoe UI" pitchFamily="34" charset="0"/>
                <a:cs typeface="Segoe UI" pitchFamily="34" charset="0"/>
              </a:endParaRPr>
            </a:p>
          </p:txBody>
        </p:sp>
      </p:grpSp>
    </p:spTree>
    <p:extLst>
      <p:ext uri="{BB962C8B-B14F-4D97-AF65-F5344CB8AC3E}">
        <p14:creationId xmlns:p14="http://schemas.microsoft.com/office/powerpoint/2010/main" val="3694288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280" y="117622"/>
            <a:ext cx="11736508"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Развертывание принтеров для клиентов</a:t>
            </a:r>
          </a:p>
        </p:txBody>
      </p:sp>
      <p:sp>
        <p:nvSpPr>
          <p:cNvPr id="33" name="new blue oval" descr="&quot;&quot;"/>
          <p:cNvSpPr/>
          <p:nvPr/>
        </p:nvSpPr>
        <p:spPr bwMode="auto">
          <a:xfrm>
            <a:off x="2701719" y="4040687"/>
            <a:ext cx="1438667" cy="752434"/>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182880" tIns="45720" rIns="182880" bIns="45720" numCol="1" rtlCol="0"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1800" b="1" i="0" u="none" strike="noStrike" cap="none" normalizeH="0" baseline="0" dirty="0">
              <a:ln>
                <a:noFill/>
              </a:ln>
              <a:solidFill>
                <a:schemeClr val="tx1"/>
              </a:solidFill>
              <a:effectLst/>
              <a:latin typeface="Verdana" pitchFamily="34" charset="0"/>
            </a:endParaRPr>
          </a:p>
        </p:txBody>
      </p:sp>
      <p:sp>
        <p:nvSpPr>
          <p:cNvPr id="3" name="Прямоугольник 2"/>
          <p:cNvSpPr/>
          <p:nvPr/>
        </p:nvSpPr>
        <p:spPr>
          <a:xfrm>
            <a:off x="442661" y="1385392"/>
            <a:ext cx="6096000" cy="1791260"/>
          </a:xfrm>
          <a:prstGeom prst="rect">
            <a:avLst/>
          </a:prstGeom>
        </p:spPr>
        <p:txBody>
          <a:bodyPr>
            <a:spAutoFit/>
          </a:bodyPr>
          <a:lstStyle/>
          <a:p>
            <a:r>
              <a:rPr lang="ru-RU" dirty="0">
                <a:latin typeface="Arial" panose="020B0604020202020204" pitchFamily="34" charset="0"/>
                <a:cs typeface="Arial" panose="020B0604020202020204" pitchFamily="34" charset="0"/>
              </a:rPr>
              <a:t>Можно развернуть принтеры для клиентов с помощью:</a:t>
            </a:r>
          </a:p>
          <a:p>
            <a:pPr marL="466725" indent="-285750">
              <a:spcBef>
                <a:spcPts val="600"/>
              </a:spcBef>
              <a:buClr>
                <a:schemeClr val="accent1">
                  <a:lumMod val="75000"/>
                </a:schemeClr>
              </a:buClr>
              <a:buFont typeface="Wingdings" panose="05000000000000000000" pitchFamily="2" charset="2"/>
              <a:buChar char="Ø"/>
            </a:pPr>
            <a:r>
              <a:rPr lang="ru-RU" dirty="0">
                <a:latin typeface="Arial" panose="020B0604020202020204" pitchFamily="34" charset="0"/>
                <a:cs typeface="Arial" panose="020B0604020202020204" pitchFamily="34" charset="0"/>
              </a:rPr>
              <a:t>Настроек групповой политики</a:t>
            </a:r>
          </a:p>
          <a:p>
            <a:pPr marL="466725" indent="-285750">
              <a:spcBef>
                <a:spcPts val="600"/>
              </a:spcBef>
              <a:buClr>
                <a:schemeClr val="accent1">
                  <a:lumMod val="75000"/>
                </a:schemeClr>
              </a:buClr>
              <a:buFont typeface="Wingdings" panose="05000000000000000000" pitchFamily="2" charset="2"/>
              <a:buChar char="Ø"/>
            </a:pPr>
            <a:r>
              <a:rPr lang="en-US" dirty="0">
                <a:latin typeface="Arial" panose="020B0604020202020204" pitchFamily="34" charset="0"/>
                <a:cs typeface="Arial" panose="020B0604020202020204" pitchFamily="34" charset="0"/>
              </a:rPr>
              <a:t>GPO</a:t>
            </a:r>
            <a:r>
              <a:rPr lang="ru-RU" dirty="0">
                <a:latin typeface="Arial" panose="020B0604020202020204" pitchFamily="34" charset="0"/>
                <a:cs typeface="Arial" panose="020B0604020202020204" pitchFamily="34" charset="0"/>
              </a:rPr>
              <a:t>, созданного </a:t>
            </a:r>
            <a:r>
              <a:rPr lang="en-CA" dirty="0">
                <a:latin typeface="Arial" panose="020B0604020202020204" pitchFamily="34" charset="0"/>
                <a:ea typeface="Segoe UI" pitchFamily="34" charset="0"/>
                <a:cs typeface="Arial" panose="020B0604020202020204" pitchFamily="34" charset="0"/>
              </a:rPr>
              <a:t>Print Management</a:t>
            </a:r>
            <a:endParaRPr lang="ru-RU" dirty="0">
              <a:latin typeface="Arial" panose="020B0604020202020204" pitchFamily="34" charset="0"/>
              <a:cs typeface="Arial" panose="020B0604020202020204" pitchFamily="34" charset="0"/>
            </a:endParaRPr>
          </a:p>
          <a:p>
            <a:pPr marL="466725" indent="-285750">
              <a:spcBef>
                <a:spcPts val="600"/>
              </a:spcBef>
              <a:buClr>
                <a:schemeClr val="accent1">
                  <a:lumMod val="75000"/>
                </a:schemeClr>
              </a:buClr>
              <a:buFont typeface="Wingdings" panose="05000000000000000000" pitchFamily="2" charset="2"/>
              <a:buChar char="Ø"/>
            </a:pPr>
            <a:r>
              <a:rPr lang="ru-RU" dirty="0">
                <a:latin typeface="Arial" panose="020B0604020202020204" pitchFamily="34" charset="0"/>
                <a:cs typeface="Arial" panose="020B0604020202020204" pitchFamily="34" charset="0"/>
              </a:rPr>
              <a:t>Руководства по установке</a:t>
            </a:r>
          </a:p>
          <a:p>
            <a:pPr marL="228600" indent="-228600">
              <a:lnSpc>
                <a:spcPct val="90000"/>
              </a:lnSpc>
              <a:spcBef>
                <a:spcPct val="40000"/>
              </a:spcBef>
              <a:buClr>
                <a:srgbClr val="006699"/>
              </a:buClr>
              <a:buFontTx/>
              <a:buChar char="•"/>
            </a:pPr>
            <a:endParaRPr lang="en-CA" dirty="0">
              <a:latin typeface="Arial" panose="020B0604020202020204" pitchFamily="34" charset="0"/>
              <a:ea typeface="Segoe UI" pitchFamily="34" charset="0"/>
              <a:cs typeface="Arial" panose="020B0604020202020204" pitchFamily="34" charset="0"/>
            </a:endParaRPr>
          </a:p>
        </p:txBody>
      </p:sp>
      <p:pic>
        <p:nvPicPr>
          <p:cNvPr id="16" name="Picture 6" descr="Printer"/>
          <p:cNvPicPr>
            <a:picLocks noChangeAspect="1" noChangeArrowheads="1"/>
          </p:cNvPicPr>
          <p:nvPr/>
        </p:nvPicPr>
        <p:blipFill>
          <a:blip r:embed="rId3" cstate="print"/>
          <a:srcRect/>
          <a:stretch>
            <a:fillRect/>
          </a:stretch>
        </p:blipFill>
        <p:spPr bwMode="auto">
          <a:xfrm>
            <a:off x="733812" y="4663819"/>
            <a:ext cx="1309101" cy="1135869"/>
          </a:xfrm>
          <a:prstGeom prst="rect">
            <a:avLst/>
          </a:prstGeom>
          <a:noFill/>
        </p:spPr>
      </p:pic>
      <p:pic>
        <p:nvPicPr>
          <p:cNvPr id="17" name="Picture 6" descr="Printer"/>
          <p:cNvPicPr>
            <a:picLocks noChangeAspect="1" noChangeArrowheads="1"/>
          </p:cNvPicPr>
          <p:nvPr/>
        </p:nvPicPr>
        <p:blipFill>
          <a:blip r:embed="rId3" cstate="print"/>
          <a:srcRect/>
          <a:stretch>
            <a:fillRect/>
          </a:stretch>
        </p:blipFill>
        <p:spPr bwMode="auto">
          <a:xfrm>
            <a:off x="10348011" y="1652134"/>
            <a:ext cx="758870" cy="658450"/>
          </a:xfrm>
          <a:prstGeom prst="rect">
            <a:avLst/>
          </a:prstGeom>
          <a:noFill/>
        </p:spPr>
      </p:pic>
      <p:pic>
        <p:nvPicPr>
          <p:cNvPr id="18" name="Picture 6" descr="Printer"/>
          <p:cNvPicPr>
            <a:picLocks noChangeAspect="1" noChangeArrowheads="1"/>
          </p:cNvPicPr>
          <p:nvPr/>
        </p:nvPicPr>
        <p:blipFill>
          <a:blip r:embed="rId3" cstate="print"/>
          <a:srcRect/>
          <a:stretch>
            <a:fillRect/>
          </a:stretch>
        </p:blipFill>
        <p:spPr bwMode="auto">
          <a:xfrm>
            <a:off x="10348011" y="3089182"/>
            <a:ext cx="758870" cy="658450"/>
          </a:xfrm>
          <a:prstGeom prst="rect">
            <a:avLst/>
          </a:prstGeom>
          <a:noFill/>
        </p:spPr>
      </p:pic>
      <p:pic>
        <p:nvPicPr>
          <p:cNvPr id="19" name="Picture 6" descr="Printer"/>
          <p:cNvPicPr>
            <a:picLocks noChangeAspect="1" noChangeArrowheads="1"/>
          </p:cNvPicPr>
          <p:nvPr/>
        </p:nvPicPr>
        <p:blipFill>
          <a:blip r:embed="rId3" cstate="print"/>
          <a:srcRect/>
          <a:stretch>
            <a:fillRect/>
          </a:stretch>
        </p:blipFill>
        <p:spPr bwMode="auto">
          <a:xfrm>
            <a:off x="10348011" y="4313796"/>
            <a:ext cx="758870" cy="658450"/>
          </a:xfrm>
          <a:prstGeom prst="rect">
            <a:avLst/>
          </a:prstGeom>
          <a:noFill/>
        </p:spPr>
      </p:pic>
      <p:pic>
        <p:nvPicPr>
          <p:cNvPr id="20" name="Picture 6" descr="Printer"/>
          <p:cNvPicPr>
            <a:picLocks noChangeAspect="1" noChangeArrowheads="1"/>
          </p:cNvPicPr>
          <p:nvPr/>
        </p:nvPicPr>
        <p:blipFill>
          <a:blip r:embed="rId3" cstate="print"/>
          <a:srcRect/>
          <a:stretch>
            <a:fillRect/>
          </a:stretch>
        </p:blipFill>
        <p:spPr bwMode="auto">
          <a:xfrm>
            <a:off x="10348011" y="5068586"/>
            <a:ext cx="758870" cy="658450"/>
          </a:xfrm>
          <a:prstGeom prst="rect">
            <a:avLst/>
          </a:prstGeom>
          <a:noFill/>
        </p:spPr>
      </p:pic>
      <p:sp>
        <p:nvSpPr>
          <p:cNvPr id="2" name="Цилиндр 1"/>
          <p:cNvSpPr/>
          <p:nvPr/>
        </p:nvSpPr>
        <p:spPr>
          <a:xfrm>
            <a:off x="8480401" y="1652134"/>
            <a:ext cx="667658" cy="513471"/>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pic>
        <p:nvPicPr>
          <p:cNvPr id="26" name="Picture 4" descr="&amp;Kcy;&amp;acy;&amp;rcy;&amp;tcy;&amp;icy;&amp;ncy;&amp;kcy;&amp;icy; &amp;pcy;&amp;ocy; &amp;zcy;&amp;acy;&amp;pcy;&amp;rcy;&amp;ocy;&amp;scy;&amp;ucy; file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8196" y="1600050"/>
            <a:ext cx="518204" cy="51820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amp;Kcy;&amp;acy;&amp;rcy;&amp;tcy;&amp;icy;&amp;ncy;&amp;kcy;&amp;icy; &amp;pcy;&amp;ocy; &amp;zcy;&amp;acy;&amp;pcy;&amp;rcy;&amp;ocy;&amp;scy;&amp;ucy; file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1410" y="4678465"/>
            <a:ext cx="497674" cy="49767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amp;Kcy;&amp;acy;&amp;rcy;&amp;tcy;&amp;icy;&amp;ncy;&amp;kcy;&amp;icy; &amp;pcy;&amp;ocy; &amp;zcy;&amp;acy;&amp;pcy;&amp;rcy;&amp;ocy;&amp;scy;&amp;ucy; file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8330" y="2793116"/>
            <a:ext cx="528070" cy="52807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amp;Kcy;&amp;acy;&amp;rcy;&amp;tcy;&amp;icy;&amp;ncy;&amp;kcy;&amp;icy; &amp;pcy;&amp;ocy; &amp;zcy;&amp;acy;&amp;pcy;&amp;rcy;&amp;ocy;&amp;scy;&amp;ucy; file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1075" y="3497263"/>
            <a:ext cx="495325" cy="495325"/>
          </a:xfrm>
          <a:prstGeom prst="rect">
            <a:avLst/>
          </a:prstGeom>
          <a:noFill/>
          <a:extLst>
            <a:ext uri="{909E8E84-426E-40DD-AFC4-6F175D3DCCD1}">
              <a14:hiddenFill xmlns:a14="http://schemas.microsoft.com/office/drawing/2010/main">
                <a:solidFill>
                  <a:srgbClr val="FFFFFF"/>
                </a:solidFill>
              </a14:hiddenFill>
            </a:ext>
          </a:extLst>
        </p:spPr>
      </p:pic>
      <p:sp>
        <p:nvSpPr>
          <p:cNvPr id="6" name="Стрелка: вправо 5"/>
          <p:cNvSpPr/>
          <p:nvPr/>
        </p:nvSpPr>
        <p:spPr>
          <a:xfrm>
            <a:off x="7416019" y="1853032"/>
            <a:ext cx="831512" cy="11167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Стрелка: вправо 39"/>
          <p:cNvSpPr/>
          <p:nvPr/>
        </p:nvSpPr>
        <p:spPr>
          <a:xfrm>
            <a:off x="9405856" y="1869687"/>
            <a:ext cx="831512" cy="11167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трелка: вправо 40"/>
          <p:cNvSpPr/>
          <p:nvPr/>
        </p:nvSpPr>
        <p:spPr>
          <a:xfrm>
            <a:off x="7416019" y="3111800"/>
            <a:ext cx="831512" cy="11167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трелка: вправо 41"/>
          <p:cNvSpPr/>
          <p:nvPr/>
        </p:nvSpPr>
        <p:spPr>
          <a:xfrm>
            <a:off x="7433276" y="3710108"/>
            <a:ext cx="831512" cy="11167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трелка: вправо 42"/>
          <p:cNvSpPr/>
          <p:nvPr/>
        </p:nvSpPr>
        <p:spPr>
          <a:xfrm>
            <a:off x="7398475" y="4917129"/>
            <a:ext cx="831512" cy="11167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Стрелка: вправо 43"/>
          <p:cNvSpPr/>
          <p:nvPr/>
        </p:nvSpPr>
        <p:spPr>
          <a:xfrm>
            <a:off x="9589473" y="3350741"/>
            <a:ext cx="647896" cy="15550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8" name="Группа 7"/>
          <p:cNvGrpSpPr/>
          <p:nvPr/>
        </p:nvGrpSpPr>
        <p:grpSpPr>
          <a:xfrm>
            <a:off x="9797970" y="4793142"/>
            <a:ext cx="354802" cy="390648"/>
            <a:chOff x="5862546" y="2785611"/>
            <a:chExt cx="354802" cy="390648"/>
          </a:xfrm>
        </p:grpSpPr>
        <p:sp>
          <p:nvSpPr>
            <p:cNvPr id="45" name="Стрелка: вправо 44"/>
            <p:cNvSpPr/>
            <p:nvPr/>
          </p:nvSpPr>
          <p:spPr>
            <a:xfrm>
              <a:off x="5881000" y="2785611"/>
              <a:ext cx="335557" cy="10536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Стрелка: вправо 45"/>
            <p:cNvSpPr/>
            <p:nvPr/>
          </p:nvSpPr>
          <p:spPr>
            <a:xfrm>
              <a:off x="5881791" y="3070893"/>
              <a:ext cx="335557" cy="10536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5862546" y="2811544"/>
              <a:ext cx="45719" cy="3393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9" name="Прямоугольник 8"/>
          <p:cNvSpPr/>
          <p:nvPr/>
        </p:nvSpPr>
        <p:spPr>
          <a:xfrm>
            <a:off x="9530080" y="3058527"/>
            <a:ext cx="59393" cy="7632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Прямоугольник 46"/>
          <p:cNvSpPr/>
          <p:nvPr/>
        </p:nvSpPr>
        <p:spPr>
          <a:xfrm rot="16200000">
            <a:off x="9175793" y="2704799"/>
            <a:ext cx="59393" cy="7632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Прямоугольник 47"/>
          <p:cNvSpPr/>
          <p:nvPr/>
        </p:nvSpPr>
        <p:spPr>
          <a:xfrm rot="16200000">
            <a:off x="9118362" y="3408235"/>
            <a:ext cx="59393" cy="7632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Цилиндр 21"/>
          <p:cNvSpPr/>
          <p:nvPr/>
        </p:nvSpPr>
        <p:spPr>
          <a:xfrm>
            <a:off x="8459472" y="2797050"/>
            <a:ext cx="667658" cy="513471"/>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24" name="Цилиндр 23"/>
          <p:cNvSpPr/>
          <p:nvPr/>
        </p:nvSpPr>
        <p:spPr>
          <a:xfrm>
            <a:off x="8459472" y="3458975"/>
            <a:ext cx="667658" cy="513471"/>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49" name="Прямоугольник 48"/>
          <p:cNvSpPr/>
          <p:nvPr/>
        </p:nvSpPr>
        <p:spPr>
          <a:xfrm rot="16200000">
            <a:off x="9400028" y="4590619"/>
            <a:ext cx="59393" cy="7632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Цилиндр 24"/>
          <p:cNvSpPr/>
          <p:nvPr/>
        </p:nvSpPr>
        <p:spPr>
          <a:xfrm>
            <a:off x="8459472" y="4678465"/>
            <a:ext cx="667658" cy="513471"/>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10" name="TextBox 9"/>
          <p:cNvSpPr txBox="1"/>
          <p:nvPr/>
        </p:nvSpPr>
        <p:spPr>
          <a:xfrm>
            <a:off x="7316400" y="2238024"/>
            <a:ext cx="3918858" cy="276999"/>
          </a:xfrm>
          <a:prstGeom prst="rect">
            <a:avLst/>
          </a:prstGeom>
          <a:noFill/>
        </p:spPr>
        <p:txBody>
          <a:bodyPr wrap="square" rtlCol="0">
            <a:spAutoFit/>
          </a:bodyPr>
          <a:lstStyle/>
          <a:p>
            <a:r>
              <a:rPr lang="ru-RU" sz="1200" dirty="0">
                <a:latin typeface="Arial" panose="020B0604020202020204" pitchFamily="34" charset="0"/>
                <a:cs typeface="Arial" panose="020B0604020202020204" pitchFamily="34" charset="0"/>
              </a:rPr>
              <a:t>Один принтер, Одно устройство печати</a:t>
            </a:r>
          </a:p>
        </p:txBody>
      </p:sp>
      <p:sp>
        <p:nvSpPr>
          <p:cNvPr id="50" name="TextBox 49"/>
          <p:cNvSpPr txBox="1"/>
          <p:nvPr/>
        </p:nvSpPr>
        <p:spPr>
          <a:xfrm>
            <a:off x="7007676" y="3989859"/>
            <a:ext cx="3918858" cy="276999"/>
          </a:xfrm>
          <a:prstGeom prst="rect">
            <a:avLst/>
          </a:prstGeom>
          <a:noFill/>
        </p:spPr>
        <p:txBody>
          <a:bodyPr wrap="square" rtlCol="0">
            <a:spAutoFit/>
          </a:bodyPr>
          <a:lstStyle/>
          <a:p>
            <a:r>
              <a:rPr lang="ru-RU" sz="1200" dirty="0">
                <a:latin typeface="Arial" panose="020B0604020202020204" pitchFamily="34" charset="0"/>
                <a:cs typeface="Arial" panose="020B0604020202020204" pitchFamily="34" charset="0"/>
              </a:rPr>
              <a:t>Несколько принтеров, Одно устройство печати</a:t>
            </a:r>
          </a:p>
        </p:txBody>
      </p:sp>
      <p:sp>
        <p:nvSpPr>
          <p:cNvPr id="51" name="TextBox 50"/>
          <p:cNvSpPr txBox="1"/>
          <p:nvPr/>
        </p:nvSpPr>
        <p:spPr>
          <a:xfrm>
            <a:off x="6905354" y="5756651"/>
            <a:ext cx="4242447" cy="276999"/>
          </a:xfrm>
          <a:prstGeom prst="rect">
            <a:avLst/>
          </a:prstGeom>
          <a:noFill/>
        </p:spPr>
        <p:txBody>
          <a:bodyPr wrap="square" rtlCol="0">
            <a:spAutoFit/>
          </a:bodyPr>
          <a:lstStyle/>
          <a:p>
            <a:r>
              <a:rPr lang="ru-RU" sz="1200" dirty="0">
                <a:latin typeface="Arial" panose="020B0604020202020204" pitchFamily="34" charset="0"/>
                <a:cs typeface="Arial" panose="020B0604020202020204" pitchFamily="34" charset="0"/>
              </a:rPr>
              <a:t>Один принтер, Несколько идентичных устройств печати</a:t>
            </a:r>
          </a:p>
        </p:txBody>
      </p:sp>
      <p:grpSp>
        <p:nvGrpSpPr>
          <p:cNvPr id="52" name="Группа 51"/>
          <p:cNvGrpSpPr/>
          <p:nvPr/>
        </p:nvGrpSpPr>
        <p:grpSpPr>
          <a:xfrm>
            <a:off x="2909758" y="3753637"/>
            <a:ext cx="1466248" cy="838715"/>
            <a:chOff x="-2015138" y="4120059"/>
            <a:chExt cx="1326104" cy="811178"/>
          </a:xfrm>
        </p:grpSpPr>
        <p:pic>
          <p:nvPicPr>
            <p:cNvPr id="54" name="Picture 2" descr="&amp;Kcy;&amp;acy;&amp;rcy;&amp;tcy;&amp;icy;&amp;ncy;&amp;kcy;&amp;icy; &amp;pcy;&amp;ocy; &amp;zcy;&amp;acy;&amp;pcy;&amp;rcy;&amp;ocy;&amp;scy;&amp;ucy; user group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5138" y="4120059"/>
              <a:ext cx="811178" cy="81117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0" descr="&amp;Kcy;&amp;acy;&amp;rcy;&amp;tcy;&amp;icy;&amp;ncy;&amp;kcy;&amp;icy; &amp;pcy;&amp;ocy; &amp;zcy;&amp;acy;&amp;pcy;&amp;rcy;&amp;ocy;&amp;scy;&amp;ucy; paper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83186" y="4137098"/>
              <a:ext cx="594152" cy="594152"/>
            </a:xfrm>
            <a:prstGeom prst="rect">
              <a:avLst/>
            </a:prstGeom>
            <a:noFill/>
            <a:extLst>
              <a:ext uri="{909E8E84-426E-40DD-AFC4-6F175D3DCCD1}">
                <a14:hiddenFill xmlns:a14="http://schemas.microsoft.com/office/drawing/2010/main">
                  <a:solidFill>
                    <a:srgbClr val="FFFFFF"/>
                  </a:solidFill>
                </a14:hiddenFill>
              </a:ext>
            </a:extLst>
          </p:spPr>
        </p:pic>
      </p:grpSp>
      <p:sp>
        <p:nvSpPr>
          <p:cNvPr id="56" name="Стрелка: вправо 55"/>
          <p:cNvSpPr/>
          <p:nvPr/>
        </p:nvSpPr>
        <p:spPr>
          <a:xfrm>
            <a:off x="2140928" y="5162011"/>
            <a:ext cx="2661779" cy="294375"/>
          </a:xfrm>
          <a:prstGeom prst="righ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pic>
        <p:nvPicPr>
          <p:cNvPr id="57" name="Picture 32" descr="EndUser_Male_Righ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0421" y="4484774"/>
            <a:ext cx="1033185" cy="1414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287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0744" y="81485"/>
            <a:ext cx="11197770"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Обзор модуля</a:t>
            </a:r>
          </a:p>
        </p:txBody>
      </p:sp>
      <p:sp>
        <p:nvSpPr>
          <p:cNvPr id="7" name="Прямоугольник 6"/>
          <p:cNvSpPr/>
          <p:nvPr/>
        </p:nvSpPr>
        <p:spPr>
          <a:xfrm>
            <a:off x="500744" y="1162375"/>
            <a:ext cx="8657837" cy="2431435"/>
          </a:xfrm>
          <a:prstGeom prst="rect">
            <a:avLst/>
          </a:prstGeom>
        </p:spPr>
        <p:txBody>
          <a:bodyPr wrap="square">
            <a:spAutoFit/>
          </a:bodyPr>
          <a:lstStyle/>
          <a:p>
            <a:pPr marL="457200" indent="-457200" fontAlgn="base">
              <a:spcBef>
                <a:spcPts val="600"/>
              </a:spcBef>
              <a:spcAft>
                <a:spcPct val="0"/>
              </a:spcAft>
              <a:buClr>
                <a:srgbClr val="0070C0"/>
              </a:buClr>
              <a:buSzPct val="90000"/>
              <a:buFont typeface="Wingdings" panose="05000000000000000000" pitchFamily="2" charset="2"/>
              <a:buChar char="Ø"/>
            </a:pPr>
            <a:r>
              <a:rPr lang="ru-RU" sz="2200" dirty="0">
                <a:latin typeface="Arial" panose="020B0604020202020204" pitchFamily="34" charset="0"/>
                <a:cs typeface="Arial" panose="020B0604020202020204" pitchFamily="34" charset="0"/>
              </a:rPr>
              <a:t>Защита файлов и папок</a:t>
            </a:r>
          </a:p>
          <a:p>
            <a:pPr marL="457200" indent="-457200" fontAlgn="base">
              <a:spcBef>
                <a:spcPts val="600"/>
              </a:spcBef>
              <a:spcAft>
                <a:spcPct val="0"/>
              </a:spcAft>
              <a:buClr>
                <a:srgbClr val="0070C0"/>
              </a:buClr>
              <a:buSzPct val="90000"/>
              <a:buFont typeface="Wingdings" panose="05000000000000000000" pitchFamily="2" charset="2"/>
              <a:buChar char="Ø"/>
            </a:pPr>
            <a:r>
              <a:rPr lang="ru-RU" sz="2200" dirty="0">
                <a:latin typeface="Arial" panose="020B0604020202020204" pitchFamily="34" charset="0"/>
                <a:cs typeface="Arial" panose="020B0604020202020204" pitchFamily="34" charset="0"/>
              </a:rPr>
              <a:t>Защита совместно используемых файлов и папок с помощью теневых копий</a:t>
            </a:r>
          </a:p>
          <a:p>
            <a:pPr marL="457200" indent="-457200" fontAlgn="base">
              <a:spcBef>
                <a:spcPts val="600"/>
              </a:spcBef>
              <a:spcAft>
                <a:spcPct val="0"/>
              </a:spcAft>
              <a:buClr>
                <a:srgbClr val="0070C0"/>
              </a:buClr>
              <a:buSzPct val="90000"/>
              <a:buFont typeface="Wingdings" panose="05000000000000000000" pitchFamily="2" charset="2"/>
              <a:buChar char="Ø"/>
            </a:pPr>
            <a:r>
              <a:rPr lang="ru-RU" sz="2200" dirty="0">
                <a:latin typeface="Arial" panose="020B0604020202020204" pitchFamily="34" charset="0"/>
                <a:cs typeface="Arial" panose="020B0604020202020204" pitchFamily="34" charset="0"/>
              </a:rPr>
              <a:t>Настройка рабочей папки</a:t>
            </a:r>
          </a:p>
          <a:p>
            <a:pPr marL="457200" indent="-457200" fontAlgn="base">
              <a:spcBef>
                <a:spcPts val="600"/>
              </a:spcBef>
              <a:spcAft>
                <a:spcPct val="0"/>
              </a:spcAft>
              <a:buClr>
                <a:srgbClr val="0070C0"/>
              </a:buClr>
              <a:buSzPct val="90000"/>
              <a:buFont typeface="Wingdings" panose="05000000000000000000" pitchFamily="2" charset="2"/>
              <a:buChar char="Ø"/>
            </a:pPr>
            <a:r>
              <a:rPr lang="ru-RU" sz="2200" dirty="0">
                <a:latin typeface="Arial" panose="020B0604020202020204" pitchFamily="34" charset="0"/>
                <a:cs typeface="Arial" panose="020B0604020202020204" pitchFamily="34" charset="0"/>
              </a:rPr>
              <a:t>Настройка сетевой печати</a:t>
            </a:r>
          </a:p>
          <a:p>
            <a:pPr marL="457200" indent="-457200" fontAlgn="base">
              <a:spcBef>
                <a:spcPts val="600"/>
              </a:spcBef>
              <a:spcAft>
                <a:spcPct val="0"/>
              </a:spcAft>
              <a:buClr>
                <a:srgbClr val="0070C0"/>
              </a:buClr>
              <a:buSzPct val="90000"/>
              <a:buFont typeface="Wingdings" panose="05000000000000000000" pitchFamily="2" charset="2"/>
              <a:buChar char="Ø"/>
            </a:pPr>
            <a:endParaRPr lang="ru-RU" sz="2200" dirty="0">
              <a:latin typeface="Arial" panose="020B0604020202020204" pitchFamily="34" charset="0"/>
              <a:cs typeface="Arial" panose="020B0604020202020204" pitchFamily="34" charset="0"/>
            </a:endParaRPr>
          </a:p>
        </p:txBody>
      </p:sp>
      <p:sp>
        <p:nvSpPr>
          <p:cNvPr id="4" name="Text Placeholder 2"/>
          <p:cNvSpPr txBox="1">
            <a:spLocks/>
          </p:cNvSpPr>
          <p:nvPr/>
        </p:nvSpPr>
        <p:spPr>
          <a:xfrm>
            <a:off x="537789" y="3593810"/>
            <a:ext cx="8119156" cy="51473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dirty="0"/>
          </a:p>
        </p:txBody>
      </p:sp>
    </p:spTree>
    <p:extLst>
      <p:ext uri="{BB962C8B-B14F-4D97-AF65-F5344CB8AC3E}">
        <p14:creationId xmlns:p14="http://schemas.microsoft.com/office/powerpoint/2010/main" val="1858371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Группа 13"/>
          <p:cNvGrpSpPr/>
          <p:nvPr/>
        </p:nvGrpSpPr>
        <p:grpSpPr>
          <a:xfrm>
            <a:off x="565202" y="3190414"/>
            <a:ext cx="5408584" cy="2552368"/>
            <a:chOff x="6289482" y="3013544"/>
            <a:chExt cx="5049078" cy="2949934"/>
          </a:xfrm>
        </p:grpSpPr>
        <p:sp>
          <p:nvSpPr>
            <p:cNvPr id="15" name="Прямоугольник: скругленные противолежащие углы 14"/>
            <p:cNvSpPr/>
            <p:nvPr/>
          </p:nvSpPr>
          <p:spPr>
            <a:xfrm>
              <a:off x="6289482" y="3013544"/>
              <a:ext cx="5049078" cy="2949934"/>
            </a:xfrm>
            <a:prstGeom prst="round2Diag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16" name="TextBox 15"/>
            <p:cNvSpPr txBox="1"/>
            <p:nvPr/>
          </p:nvSpPr>
          <p:spPr>
            <a:xfrm>
              <a:off x="6412729" y="3355258"/>
              <a:ext cx="3167983" cy="369332"/>
            </a:xfrm>
            <a:prstGeom prst="rect">
              <a:avLst/>
            </a:prstGeom>
            <a:noFill/>
          </p:spPr>
          <p:txBody>
            <a:bodyPr vert="horz" wrap="none" rtlCol="0">
              <a:spAutoFit/>
            </a:bodyPr>
            <a:lstStyle/>
            <a:p>
              <a:r>
                <a:rPr lang="ru-RU" b="1" dirty="0">
                  <a:latin typeface="Arial" panose="020B0604020202020204" pitchFamily="34" charset="0"/>
                  <a:cs typeface="Arial" panose="020B0604020202020204" pitchFamily="34" charset="0"/>
                </a:rPr>
                <a:t>Информация для доступа</a:t>
              </a:r>
              <a:endParaRPr lang="en-CA" b="1" dirty="0">
                <a:latin typeface="Arial" panose="020B0604020202020204" pitchFamily="34" charset="0"/>
                <a:cs typeface="Arial" panose="020B0604020202020204" pitchFamily="34" charset="0"/>
              </a:endParaRPr>
            </a:p>
          </p:txBody>
        </p:sp>
      </p:grpSp>
      <p:sp>
        <p:nvSpPr>
          <p:cNvPr id="3" name="TextBox 2"/>
          <p:cNvSpPr txBox="1"/>
          <p:nvPr/>
        </p:nvSpPr>
        <p:spPr>
          <a:xfrm>
            <a:off x="330568" y="-94182"/>
            <a:ext cx="11698514" cy="1615827"/>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300" dirty="0">
                <a:solidFill>
                  <a:schemeClr val="bg1"/>
                </a:solidFill>
                <a:latin typeface="+mj-lt"/>
              </a:rPr>
              <a:t>Лабораторная работа. Реализация файловых сервисов</a:t>
            </a:r>
            <a:r>
              <a:rPr lang="en-US" sz="3300" dirty="0">
                <a:solidFill>
                  <a:schemeClr val="bg1"/>
                </a:solidFill>
                <a:latin typeface="+mj-lt"/>
              </a:rPr>
              <a:t> </a:t>
            </a:r>
            <a:r>
              <a:rPr lang="ru-RU" sz="3300" dirty="0">
                <a:solidFill>
                  <a:schemeClr val="bg1"/>
                </a:solidFill>
                <a:latin typeface="+mj-lt"/>
              </a:rPr>
              <a:t>и сервисов печати</a:t>
            </a:r>
          </a:p>
          <a:p>
            <a:endParaRPr lang="en-US" sz="3300" dirty="0">
              <a:solidFill>
                <a:schemeClr val="bg1"/>
              </a:solidFill>
              <a:latin typeface="+mj-lt"/>
            </a:endParaRPr>
          </a:p>
        </p:txBody>
      </p:sp>
      <p:sp>
        <p:nvSpPr>
          <p:cNvPr id="6" name="Text Placeholder 2"/>
          <p:cNvSpPr txBox="1">
            <a:spLocks/>
          </p:cNvSpPr>
          <p:nvPr/>
        </p:nvSpPr>
        <p:spPr>
          <a:xfrm>
            <a:off x="330567" y="1091222"/>
            <a:ext cx="7737667" cy="17111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indent="-358775">
              <a:buFont typeface="Wingdings" panose="05000000000000000000" pitchFamily="2" charset="2"/>
              <a:buChar char="v"/>
            </a:pPr>
            <a:r>
              <a:rPr lang="ru-RU" sz="1800" dirty="0">
                <a:latin typeface="Arial" panose="020B0604020202020204" pitchFamily="34" charset="0"/>
                <a:cs typeface="Arial" panose="020B0604020202020204" pitchFamily="34" charset="0"/>
              </a:rPr>
              <a:t>Упражнение 1. Создание и настройка общих файлов</a:t>
            </a:r>
          </a:p>
          <a:p>
            <a:pPr marL="358775" indent="-358775">
              <a:buFont typeface="Wingdings" panose="05000000000000000000" pitchFamily="2" charset="2"/>
              <a:buChar char="v"/>
            </a:pPr>
            <a:r>
              <a:rPr lang="ru-RU" sz="1800" dirty="0">
                <a:latin typeface="Arial" panose="020B0604020202020204" pitchFamily="34" charset="0"/>
                <a:cs typeface="Arial" panose="020B0604020202020204" pitchFamily="34" charset="0"/>
              </a:rPr>
              <a:t>Упражнение 2. Настройка теневых копий</a:t>
            </a:r>
          </a:p>
          <a:p>
            <a:pPr marL="358775" indent="-358775">
              <a:buFont typeface="Wingdings" panose="05000000000000000000" pitchFamily="2" charset="2"/>
              <a:buChar char="v"/>
            </a:pPr>
            <a:r>
              <a:rPr lang="ru-RU" sz="1800" dirty="0">
                <a:latin typeface="Arial" panose="020B0604020202020204" pitchFamily="34" charset="0"/>
                <a:cs typeface="Arial" panose="020B0604020202020204" pitchFamily="34" charset="0"/>
              </a:rPr>
              <a:t>Упражнение 3. Включение и настройка рабочей папки</a:t>
            </a:r>
          </a:p>
          <a:p>
            <a:pPr marL="358775" indent="-358775">
              <a:buFont typeface="Wingdings" panose="05000000000000000000" pitchFamily="2" charset="2"/>
              <a:buChar char="v"/>
            </a:pPr>
            <a:r>
              <a:rPr lang="ru-RU" sz="1800" dirty="0">
                <a:latin typeface="Arial" panose="020B0604020202020204" pitchFamily="34" charset="0"/>
                <a:cs typeface="Arial" panose="020B0604020202020204" pitchFamily="34" charset="0"/>
              </a:rPr>
              <a:t>Упражнение 4. Создание и настройка пула для принтера</a:t>
            </a:r>
          </a:p>
        </p:txBody>
      </p:sp>
      <p:sp>
        <p:nvSpPr>
          <p:cNvPr id="8" name="TextBox 7"/>
          <p:cNvSpPr txBox="1"/>
          <p:nvPr/>
        </p:nvSpPr>
        <p:spPr>
          <a:xfrm>
            <a:off x="691084" y="4112487"/>
            <a:ext cx="5375841" cy="1323439"/>
          </a:xfrm>
          <a:prstGeom prst="rect">
            <a:avLst/>
          </a:prstGeom>
          <a:noFill/>
        </p:spPr>
        <p:txBody>
          <a:bodyPr vert="horz" wrap="square" rtlCol="0">
            <a:spAutoFit/>
          </a:bodyPr>
          <a:lstStyle/>
          <a:p>
            <a:pPr defTabSz="648000"/>
            <a:r>
              <a:rPr lang="ru-RU" sz="1600" b="0" i="0" u="none" strike="noStrike" baseline="0" dirty="0">
                <a:latin typeface="Segoe UI"/>
              </a:rPr>
              <a:t>Виртуальная машина</a:t>
            </a:r>
            <a:r>
              <a:rPr lang="en-US" sz="1600" b="0" i="0" u="none" strike="noStrike" baseline="0" dirty="0">
                <a:latin typeface="Segoe UI"/>
              </a:rPr>
              <a:t>	</a:t>
            </a:r>
            <a:r>
              <a:rPr lang="en-US" sz="1600" b="1" dirty="0">
                <a:latin typeface="Segoe UI"/>
              </a:rPr>
              <a:t>20410D‑LON‑</a:t>
            </a:r>
            <a:r>
              <a:rPr lang="fr-CA" sz="1600" b="1" dirty="0">
                <a:latin typeface="Segoe UI"/>
              </a:rPr>
              <a:t>CL1</a:t>
            </a:r>
          </a:p>
          <a:p>
            <a:pPr defTabSz="648000"/>
            <a:r>
              <a:rPr lang="fr-CA" sz="1600" b="1" dirty="0">
                <a:latin typeface="Segoe UI"/>
              </a:rPr>
              <a:t>				20410D‑LON‑DC1</a:t>
            </a:r>
          </a:p>
          <a:p>
            <a:pPr defTabSz="648000"/>
            <a:r>
              <a:rPr lang="fr-CA" sz="1600" b="1" dirty="0">
                <a:latin typeface="Segoe UI"/>
              </a:rPr>
              <a:t>				20410D‑LON‑SVR1 </a:t>
            </a:r>
            <a:endParaRPr lang="ru-RU" sz="1600" b="1" dirty="0">
              <a:latin typeface="Segoe UI"/>
            </a:endParaRPr>
          </a:p>
          <a:p>
            <a:pPr defTabSz="648000"/>
            <a:r>
              <a:rPr lang="ru-RU" sz="1600" b="0" i="0" u="none" strike="noStrike" baseline="0" dirty="0">
                <a:latin typeface="Segoe UI"/>
              </a:rPr>
              <a:t>Имя пользователя</a:t>
            </a:r>
            <a:r>
              <a:rPr lang="en-US" sz="1600" b="0" i="0" u="none" strike="noStrike" baseline="0" dirty="0">
                <a:latin typeface="Segoe UI"/>
              </a:rPr>
              <a:t>		</a:t>
            </a:r>
            <a:r>
              <a:rPr lang="en-US" sz="1600" b="1" i="0" u="none" strike="noStrike" baseline="0" dirty="0" err="1">
                <a:latin typeface="Segoe UI"/>
              </a:rPr>
              <a:t>Adatum</a:t>
            </a:r>
            <a:r>
              <a:rPr lang="en-US" sz="1600" b="1" i="0" u="none" strike="noStrike" baseline="0" dirty="0">
                <a:latin typeface="Segoe UI"/>
              </a:rPr>
              <a:t>\Administrator</a:t>
            </a:r>
            <a:r>
              <a:rPr lang="en-US" sz="1600" b="0" i="0" u="none" strike="noStrike" baseline="0" dirty="0">
                <a:latin typeface="Segoe UI"/>
              </a:rPr>
              <a:t>	</a:t>
            </a:r>
          </a:p>
          <a:p>
            <a:pPr defTabSz="648000"/>
            <a:r>
              <a:rPr lang="ru-RU" sz="1600" b="0" i="0" u="none" strike="noStrike" baseline="0" dirty="0">
                <a:latin typeface="Segoe UI"/>
              </a:rPr>
              <a:t>Пароль  </a:t>
            </a:r>
            <a:r>
              <a:rPr lang="en-US" sz="1600" b="0" i="0" u="none" strike="noStrike" baseline="0" dirty="0">
                <a:latin typeface="Segoe UI"/>
              </a:rPr>
              <a:t>		</a:t>
            </a:r>
            <a:r>
              <a:rPr lang="ru-RU" sz="1600" b="0" i="0" u="none" strike="noStrike" baseline="0" dirty="0">
                <a:latin typeface="Segoe UI"/>
              </a:rPr>
              <a:t>            </a:t>
            </a:r>
            <a:r>
              <a:rPr lang="en-US" sz="1600" b="1" i="0" u="none" strike="noStrike" baseline="0" dirty="0">
                <a:latin typeface="Segoe UI"/>
              </a:rPr>
              <a:t>Pa$$w0rd</a:t>
            </a:r>
            <a:r>
              <a:rPr lang="en-US" sz="1600" b="0" i="0" u="none" strike="noStrike" baseline="0" dirty="0">
                <a:latin typeface="Segoe UI"/>
              </a:rPr>
              <a:t>	</a:t>
            </a:r>
          </a:p>
        </p:txBody>
      </p:sp>
      <p:sp>
        <p:nvSpPr>
          <p:cNvPr id="12" name="Прямоугольник: скругленные углы 11"/>
          <p:cNvSpPr/>
          <p:nvPr/>
        </p:nvSpPr>
        <p:spPr>
          <a:xfrm>
            <a:off x="6902407" y="2218318"/>
            <a:ext cx="5074317" cy="4242783"/>
          </a:xfrm>
          <a:prstGeom prst="round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54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13" name="TextBox 12"/>
          <p:cNvSpPr txBox="1"/>
          <p:nvPr/>
        </p:nvSpPr>
        <p:spPr>
          <a:xfrm>
            <a:off x="1485780" y="5925450"/>
            <a:ext cx="3602909" cy="400110"/>
          </a:xfrm>
          <a:prstGeom prst="rect">
            <a:avLst/>
          </a:prstGeom>
          <a:noFill/>
        </p:spPr>
        <p:txBody>
          <a:bodyPr vert="horz" wrap="none" rtlCol="0">
            <a:spAutoFit/>
          </a:bodyPr>
          <a:lstStyle/>
          <a:p>
            <a:r>
              <a:rPr lang="ru-RU" sz="2000" b="1" dirty="0">
                <a:solidFill>
                  <a:srgbClr val="C00000"/>
                </a:solidFill>
                <a:latin typeface="Segoe UI"/>
              </a:rPr>
              <a:t>Расчетное время: 60 минут</a:t>
            </a:r>
            <a:endParaRPr lang="en-CA" sz="2000" b="1" dirty="0">
              <a:solidFill>
                <a:srgbClr val="C00000"/>
              </a:solidFill>
              <a:latin typeface="Segoe UI"/>
            </a:endParaRPr>
          </a:p>
        </p:txBody>
      </p:sp>
      <p:sp>
        <p:nvSpPr>
          <p:cNvPr id="18" name="Прямоугольник 17"/>
          <p:cNvSpPr/>
          <p:nvPr/>
        </p:nvSpPr>
        <p:spPr>
          <a:xfrm>
            <a:off x="8536575" y="1485571"/>
            <a:ext cx="1691489" cy="461665"/>
          </a:xfrm>
          <a:prstGeom prst="rect">
            <a:avLst/>
          </a:prstGeom>
        </p:spPr>
        <p:txBody>
          <a:bodyPr wrap="none">
            <a:spAutoFit/>
          </a:bodyPr>
          <a:lstStyle/>
          <a:p>
            <a:r>
              <a:rPr lang="ru-RU" sz="2400" b="1" dirty="0">
                <a:latin typeface="Arial" panose="020B0604020202020204" pitchFamily="34" charset="0"/>
                <a:cs typeface="Arial" panose="020B0604020202020204" pitchFamily="34" charset="0"/>
              </a:rPr>
              <a:t>Сценарий</a:t>
            </a:r>
          </a:p>
        </p:txBody>
      </p:sp>
      <p:sp>
        <p:nvSpPr>
          <p:cNvPr id="4" name="Прямоугольник 3"/>
          <p:cNvSpPr/>
          <p:nvPr/>
        </p:nvSpPr>
        <p:spPr>
          <a:xfrm>
            <a:off x="7225570" y="2323772"/>
            <a:ext cx="4529593" cy="4108817"/>
          </a:xfrm>
          <a:prstGeom prst="rect">
            <a:avLst/>
          </a:prstGeom>
        </p:spPr>
        <p:txBody>
          <a:bodyPr wrap="square">
            <a:spAutoFit/>
          </a:bodyPr>
          <a:lstStyle/>
          <a:p>
            <a:pPr algn="just">
              <a:spcAft>
                <a:spcPts val="600"/>
              </a:spcAft>
            </a:pPr>
            <a:r>
              <a:rPr lang="ru-RU" sz="1600" dirty="0">
                <a:latin typeface="Arial" panose="020B0604020202020204" pitchFamily="34" charset="0"/>
                <a:cs typeface="Arial" panose="020B0604020202020204" pitchFamily="34" charset="0"/>
              </a:rPr>
              <a:t>Ваш менеджер просил Вас настроить файловые службы и службы печати для филиала. Для этого необходимо настроить новую общую папку, которая будет иметь вложенные папки для нескольких отделов, настроить теневые копии на файловых серверах, а также настроить пул для принтера.</a:t>
            </a:r>
          </a:p>
          <a:p>
            <a:pPr algn="just">
              <a:spcAft>
                <a:spcPts val="600"/>
              </a:spcAft>
            </a:pPr>
            <a:r>
              <a:rPr lang="ru-RU" sz="1600" dirty="0">
                <a:latin typeface="Arial" panose="020B0604020202020204" pitchFamily="34" charset="0"/>
                <a:cs typeface="Arial" panose="020B0604020202020204" pitchFamily="34" charset="0"/>
              </a:rPr>
              <a:t>Кроме того, многие пользователи хотят иметь возможность работать со своими файлами пока они находятся вне офиса и работать на таких устройствах, как планшеты на базе </a:t>
            </a:r>
            <a:r>
              <a:rPr lang="ru-RU" sz="1600" dirty="0" err="1">
                <a:latin typeface="Arial" panose="020B0604020202020204" pitchFamily="34" charset="0"/>
                <a:cs typeface="Arial" panose="020B0604020202020204" pitchFamily="34" charset="0"/>
              </a:rPr>
              <a:t>Windows</a:t>
            </a:r>
            <a:r>
              <a:rPr lang="ru-RU" sz="1600" dirty="0">
                <a:latin typeface="Arial" panose="020B0604020202020204" pitchFamily="34" charset="0"/>
                <a:cs typeface="Arial" panose="020B0604020202020204" pitchFamily="34" charset="0"/>
              </a:rPr>
              <a:t> RT. Вы должны убедиться, что эти пользователи могут получить доступ к рабочим файлам вне офиса в автономном режиме.</a:t>
            </a:r>
          </a:p>
        </p:txBody>
      </p:sp>
    </p:spTree>
    <p:extLst>
      <p:ext uri="{BB962C8B-B14F-4D97-AF65-F5344CB8AC3E}">
        <p14:creationId xmlns:p14="http://schemas.microsoft.com/office/powerpoint/2010/main" val="3369246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1882" y="74228"/>
            <a:ext cx="11864107"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Обзор лабораторной работы</a:t>
            </a:r>
            <a:endParaRPr lang="en-US" sz="3600" dirty="0">
              <a:solidFill>
                <a:schemeClr val="bg1"/>
              </a:solidFill>
              <a:latin typeface="+mj-lt"/>
            </a:endParaRPr>
          </a:p>
        </p:txBody>
      </p:sp>
      <p:sp>
        <p:nvSpPr>
          <p:cNvPr id="7" name="Text Placeholder 2"/>
          <p:cNvSpPr txBox="1">
            <a:spLocks/>
          </p:cNvSpPr>
          <p:nvPr/>
        </p:nvSpPr>
        <p:spPr bwMode="auto">
          <a:xfrm>
            <a:off x="467636" y="1374085"/>
            <a:ext cx="9652235" cy="45790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454025" indent="-454025">
              <a:buFont typeface="Wingdings" panose="05000000000000000000" pitchFamily="2" charset="2"/>
              <a:buChar char="Ø"/>
              <a:defRPr/>
            </a:pPr>
            <a:r>
              <a:rPr lang="ru-RU" sz="2200" dirty="0">
                <a:latin typeface="Arial" panose="020B0604020202020204" pitchFamily="34" charset="0"/>
                <a:cs typeface="Arial" panose="020B0604020202020204" pitchFamily="34" charset="0"/>
              </a:rPr>
              <a:t>Существует ли еще способ, которым Вы бы могли восстановить файлы из теневой копии в данном упражнении? Какие преимущества обеспечивают теневые копии?</a:t>
            </a:r>
          </a:p>
          <a:p>
            <a:pPr marL="454025" indent="-454025">
              <a:buFont typeface="Wingdings" panose="05000000000000000000" pitchFamily="2" charset="2"/>
              <a:buChar char="Ø"/>
              <a:defRPr/>
            </a:pPr>
            <a:r>
              <a:rPr lang="ru-RU" sz="2200" dirty="0">
                <a:latin typeface="Arial" panose="020B0604020202020204" pitchFamily="34" charset="0"/>
                <a:cs typeface="Arial" panose="020B0604020202020204" pitchFamily="34" charset="0"/>
              </a:rPr>
              <a:t>В упражнении 3, как можно настроить прямую печать в </a:t>
            </a:r>
            <a:r>
              <a:rPr lang="ru-RU" sz="2200" dirty="0" err="1">
                <a:latin typeface="Arial" panose="020B0604020202020204" pitchFamily="34" charset="0"/>
                <a:cs typeface="Arial" panose="020B0604020202020204" pitchFamily="34" charset="0"/>
              </a:rPr>
              <a:t>Branch</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Office</a:t>
            </a:r>
            <a:r>
              <a:rPr lang="ru-RU" sz="2200" dirty="0">
                <a:latin typeface="Arial" panose="020B0604020202020204" pitchFamily="34" charset="0"/>
                <a:cs typeface="Arial" panose="020B0604020202020204" pitchFamily="34" charset="0"/>
              </a:rPr>
              <a:t>, если Вы работаете удаленно и не имеете доступ к  GUI </a:t>
            </a:r>
            <a:r>
              <a:rPr lang="ru-RU" sz="2200" dirty="0" err="1">
                <a:latin typeface="Arial" panose="020B0604020202020204" pitchFamily="34" charset="0"/>
                <a:cs typeface="Arial" panose="020B0604020202020204" pitchFamily="34" charset="0"/>
              </a:rPr>
              <a:t>Windows</a:t>
            </a:r>
            <a:r>
              <a:rPr lang="ru-RU" sz="2200" dirty="0">
                <a:latin typeface="Arial" panose="020B0604020202020204" pitchFamily="34" charset="0"/>
                <a:cs typeface="Arial" panose="020B0604020202020204" pitchFamily="34" charset="0"/>
              </a:rPr>
              <a:t>-сервера 2012 для сервера печати?</a:t>
            </a:r>
          </a:p>
        </p:txBody>
      </p:sp>
    </p:spTree>
    <p:extLst>
      <p:ext uri="{BB962C8B-B14F-4D97-AF65-F5344CB8AC3E}">
        <p14:creationId xmlns:p14="http://schemas.microsoft.com/office/powerpoint/2010/main" val="1493747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2946" y="94341"/>
            <a:ext cx="7773988"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600" dirty="0">
                <a:solidFill>
                  <a:schemeClr val="bg1"/>
                </a:solidFill>
              </a:rPr>
              <a:t>Занятие</a:t>
            </a:r>
            <a:r>
              <a:rPr lang="en-US" sz="3600" dirty="0">
                <a:solidFill>
                  <a:schemeClr val="bg1"/>
                </a:solidFill>
              </a:rPr>
              <a:t> </a:t>
            </a:r>
            <a:r>
              <a:rPr lang="ru-RU" sz="3600" dirty="0">
                <a:solidFill>
                  <a:schemeClr val="bg1"/>
                </a:solidFill>
              </a:rPr>
              <a:t>5. Обзор </a:t>
            </a:r>
            <a:r>
              <a:rPr lang="en-US" sz="3600" dirty="0">
                <a:solidFill>
                  <a:schemeClr val="bg1"/>
                </a:solidFill>
              </a:rPr>
              <a:t>FSRM</a:t>
            </a:r>
          </a:p>
        </p:txBody>
      </p:sp>
      <p:sp>
        <p:nvSpPr>
          <p:cNvPr id="3" name="Text Placeholder 2"/>
          <p:cNvSpPr txBox="1">
            <a:spLocks/>
          </p:cNvSpPr>
          <p:nvPr/>
        </p:nvSpPr>
        <p:spPr>
          <a:xfrm>
            <a:off x="532946" y="1159101"/>
            <a:ext cx="8119156" cy="5234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buClr>
                <a:srgbClr val="0070C0"/>
              </a:buClr>
              <a:buFont typeface="Wingdings" panose="05000000000000000000" pitchFamily="2" charset="2"/>
              <a:buChar char="Ø"/>
            </a:pPr>
            <a:r>
              <a:rPr lang="ru-RU" sz="2200" dirty="0">
                <a:latin typeface="Arial" panose="020B0604020202020204" pitchFamily="34" charset="0"/>
                <a:cs typeface="Arial" panose="020B0604020202020204" pitchFamily="34" charset="0"/>
              </a:rPr>
              <a:t>Что такое </a:t>
            </a:r>
            <a:r>
              <a:rPr lang="en-US" sz="2200" dirty="0">
                <a:latin typeface="Arial" panose="020B0604020202020204" pitchFamily="34" charset="0"/>
                <a:cs typeface="Arial" panose="020B0604020202020204" pitchFamily="34" charset="0"/>
              </a:rPr>
              <a:t>FSRM?
</a:t>
            </a:r>
            <a:r>
              <a:rPr lang="ru-RU" sz="2200" dirty="0">
                <a:latin typeface="Arial" panose="020B0604020202020204" pitchFamily="34" charset="0"/>
                <a:cs typeface="Arial" panose="020B0604020202020204" pitchFamily="34" charset="0"/>
              </a:rPr>
              <a:t>Демонстрация</a:t>
            </a:r>
            <a:r>
              <a:rPr lang="en-US" sz="2200" dirty="0">
                <a:latin typeface="Arial" panose="020B0604020202020204" pitchFamily="34" charset="0"/>
                <a:cs typeface="Arial" panose="020B0604020202020204" pitchFamily="34" charset="0"/>
              </a:rPr>
              <a:t>: </a:t>
            </a:r>
            <a:r>
              <a:rPr lang="ru-RU" sz="2200" dirty="0">
                <a:latin typeface="Arial" panose="020B0604020202020204" pitchFamily="34" charset="0"/>
                <a:cs typeface="Arial" panose="020B0604020202020204" pitchFamily="34" charset="0"/>
              </a:rPr>
              <a:t>как установить и настроить </a:t>
            </a:r>
            <a:r>
              <a:rPr lang="en-US" sz="2200" dirty="0">
                <a:latin typeface="Arial" panose="020B0604020202020204" pitchFamily="34" charset="0"/>
                <a:cs typeface="Arial" panose="020B0604020202020204" pitchFamily="34" charset="0"/>
              </a:rPr>
              <a:t>FSRM</a:t>
            </a:r>
          </a:p>
          <a:p>
            <a:pPr marL="355600" indent="-355600">
              <a:buClr>
                <a:srgbClr val="0070C0"/>
              </a:buClr>
              <a:buFont typeface="Wingdings" panose="05000000000000000000" pitchFamily="2" charset="2"/>
              <a:buChar char="Ø"/>
            </a:pPr>
            <a:r>
              <a:rPr lang="ru-RU" sz="2400" dirty="0">
                <a:latin typeface="Arial" panose="020B0604020202020204" pitchFamily="34" charset="0"/>
                <a:cs typeface="Arial" panose="020B0604020202020204" pitchFamily="34" charset="0"/>
              </a:rPr>
              <a:t>Что такое управление квотами</a:t>
            </a:r>
            <a:r>
              <a:rPr lang="en-US" sz="2400" dirty="0">
                <a:latin typeface="Arial" panose="020B0604020202020204" pitchFamily="34" charset="0"/>
                <a:cs typeface="Arial" panose="020B0604020202020204" pitchFamily="34" charset="0"/>
              </a:rPr>
              <a:t>?
</a:t>
            </a:r>
            <a:r>
              <a:rPr lang="ru-RU" sz="2400" dirty="0">
                <a:latin typeface="Arial" panose="020B0604020202020204" pitchFamily="34" charset="0"/>
                <a:cs typeface="Arial" panose="020B0604020202020204" pitchFamily="34" charset="0"/>
              </a:rPr>
              <a:t>Что такое шаблоны квот</a:t>
            </a:r>
            <a:r>
              <a:rPr lang="en-US" sz="2400" dirty="0">
                <a:latin typeface="Arial" panose="020B0604020202020204" pitchFamily="34" charset="0"/>
                <a:cs typeface="Arial" panose="020B0604020202020204" pitchFamily="34" charset="0"/>
              </a:rPr>
              <a:t>?
</a:t>
            </a:r>
            <a:r>
              <a:rPr lang="ru-RU" sz="2400" dirty="0">
                <a:latin typeface="Arial" panose="020B0604020202020204" pitchFamily="34" charset="0"/>
                <a:cs typeface="Arial" panose="020B0604020202020204" pitchFamily="34" charset="0"/>
              </a:rPr>
              <a:t>Мониторинг использований квот</a:t>
            </a:r>
          </a:p>
          <a:p>
            <a:pPr marL="355600" indent="-355600">
              <a:buClr>
                <a:srgbClr val="0070C0"/>
              </a:buClr>
              <a:buFont typeface="Wingdings" panose="05000000000000000000" pitchFamily="2" charset="2"/>
              <a:buChar char="Ø"/>
            </a:pPr>
            <a:r>
              <a:rPr lang="ru-RU" sz="2400" dirty="0">
                <a:latin typeface="Arial" panose="020B0604020202020204" pitchFamily="34" charset="0"/>
                <a:cs typeface="Arial" panose="020B0604020202020204" pitchFamily="34" charset="0"/>
              </a:rPr>
              <a:t>Что такое </a:t>
            </a:r>
            <a:r>
              <a:rPr lang="en-US" sz="2400" dirty="0">
                <a:latin typeface="Arial" panose="020B0604020202020204" pitchFamily="34" charset="0"/>
                <a:cs typeface="Arial" panose="020B0604020202020204" pitchFamily="34" charset="0"/>
              </a:rPr>
              <a:t>File Screening Management?
</a:t>
            </a:r>
            <a:r>
              <a:rPr lang="ru-RU" sz="2400" dirty="0">
                <a:latin typeface="Arial" panose="020B0604020202020204" pitchFamily="34" charset="0"/>
                <a:cs typeface="Arial" panose="020B0604020202020204" pitchFamily="34" charset="0"/>
              </a:rPr>
              <a:t>Что такое группы файлов</a:t>
            </a:r>
            <a:r>
              <a:rPr lang="en-US" sz="2400" dirty="0">
                <a:latin typeface="Arial" panose="020B0604020202020204" pitchFamily="34" charset="0"/>
                <a:cs typeface="Arial" panose="020B0604020202020204" pitchFamily="34" charset="0"/>
              </a:rPr>
              <a:t>?
</a:t>
            </a:r>
            <a:r>
              <a:rPr lang="ru-RU" sz="2400" dirty="0">
                <a:latin typeface="Arial" panose="020B0604020202020204" pitchFamily="34" charset="0"/>
                <a:cs typeface="Arial" panose="020B0604020202020204" pitchFamily="34" charset="0"/>
              </a:rPr>
              <a:t>Что такое отчеты о свободном пространстве</a:t>
            </a:r>
            <a:r>
              <a:rPr lang="en-US" sz="2400" dirty="0">
                <a:latin typeface="Arial" panose="020B0604020202020204" pitchFamily="34" charset="0"/>
                <a:cs typeface="Arial" panose="020B0604020202020204" pitchFamily="34" charset="0"/>
              </a:rPr>
              <a:t>?
</a:t>
            </a:r>
            <a:r>
              <a:rPr lang="ru-RU" sz="2400" dirty="0">
                <a:latin typeface="Arial" panose="020B0604020202020204" pitchFamily="34" charset="0"/>
                <a:cs typeface="Arial" panose="020B0604020202020204" pitchFamily="34" charset="0"/>
              </a:rPr>
              <a:t>Что такое задачи отчета</a:t>
            </a:r>
            <a:r>
              <a:rPr lang="en-US" sz="2400" dirty="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7811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скругленные противолежащие углы 6"/>
          <p:cNvSpPr/>
          <p:nvPr/>
        </p:nvSpPr>
        <p:spPr>
          <a:xfrm>
            <a:off x="6146235" y="1924732"/>
            <a:ext cx="4746171" cy="1286189"/>
          </a:xfrm>
          <a:prstGeom prst="round2Diag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2" name="Title 1"/>
          <p:cNvSpPr txBox="1">
            <a:spLocks/>
          </p:cNvSpPr>
          <p:nvPr/>
        </p:nvSpPr>
        <p:spPr>
          <a:xfrm>
            <a:off x="496661" y="123370"/>
            <a:ext cx="7773988"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600" dirty="0">
                <a:solidFill>
                  <a:schemeClr val="bg1"/>
                </a:solidFill>
              </a:rPr>
              <a:t>Что такое</a:t>
            </a:r>
            <a:r>
              <a:rPr lang="en-US" sz="3600" dirty="0">
                <a:solidFill>
                  <a:schemeClr val="bg1"/>
                </a:solidFill>
              </a:rPr>
              <a:t> FSRM?</a:t>
            </a:r>
          </a:p>
        </p:txBody>
      </p:sp>
      <p:sp>
        <p:nvSpPr>
          <p:cNvPr id="3" name="Content Placeholder 2"/>
          <p:cNvSpPr>
            <a:spLocks noGrp="1"/>
          </p:cNvSpPr>
          <p:nvPr/>
        </p:nvSpPr>
        <p:spPr bwMode="auto">
          <a:xfrm>
            <a:off x="496661" y="1260201"/>
            <a:ext cx="5417911" cy="27379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ru-RU" sz="1600" b="1" dirty="0">
                <a:latin typeface="Arial" panose="020B0604020202020204" pitchFamily="34" charset="0"/>
                <a:cs typeface="Arial" panose="020B0604020202020204" pitchFamily="34" charset="0"/>
              </a:rPr>
              <a:t>FSRM предоставляет следующие функциональные возможности:</a:t>
            </a:r>
          </a:p>
          <a:p>
            <a:pPr marL="536575" indent="-355600">
              <a:buFont typeface="Wingdings" panose="05000000000000000000" pitchFamily="2" charset="2"/>
              <a:buChar char="Ø"/>
            </a:pPr>
            <a:r>
              <a:rPr lang="ru-RU" sz="1600" dirty="0">
                <a:latin typeface="Arial" panose="020B0604020202020204" pitchFamily="34" charset="0"/>
                <a:cs typeface="Arial" panose="020B0604020202020204" pitchFamily="34" charset="0"/>
              </a:rPr>
              <a:t>Управление квотами хранения</a:t>
            </a:r>
          </a:p>
          <a:p>
            <a:pPr marL="536575" indent="-355600">
              <a:buFont typeface="Wingdings" panose="05000000000000000000" pitchFamily="2" charset="2"/>
              <a:buChar char="Ø"/>
            </a:pPr>
            <a:r>
              <a:rPr lang="ru-RU" sz="1600" dirty="0">
                <a:latin typeface="Arial" panose="020B0604020202020204" pitchFamily="34" charset="0"/>
                <a:cs typeface="Arial" panose="020B0604020202020204" pitchFamily="34" charset="0"/>
              </a:rPr>
              <a:t>Управление </a:t>
            </a:r>
            <a:r>
              <a:rPr lang="ru-RU" sz="1600" dirty="0" err="1">
                <a:latin typeface="Arial" panose="020B0604020202020204" pitchFamily="34" charset="0"/>
                <a:cs typeface="Arial" panose="020B0604020202020204" pitchFamily="34" charset="0"/>
              </a:rPr>
              <a:t>File</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screening</a:t>
            </a:r>
            <a:r>
              <a:rPr lang="ru-RU" sz="1600" dirty="0">
                <a:latin typeface="Arial" panose="020B0604020202020204" pitchFamily="34" charset="0"/>
                <a:cs typeface="Arial" panose="020B0604020202020204" pitchFamily="34" charset="0"/>
              </a:rPr>
              <a:t> </a:t>
            </a:r>
          </a:p>
          <a:p>
            <a:pPr marL="536575" indent="-355600">
              <a:buFont typeface="Wingdings" panose="05000000000000000000" pitchFamily="2" charset="2"/>
              <a:buChar char="Ø"/>
            </a:pPr>
            <a:r>
              <a:rPr lang="ru-RU" sz="1600" dirty="0">
                <a:latin typeface="Arial" panose="020B0604020202020204" pitchFamily="34" charset="0"/>
                <a:cs typeface="Arial" panose="020B0604020202020204" pitchFamily="34" charset="0"/>
              </a:rPr>
              <a:t>Управление хранением отчетов</a:t>
            </a:r>
          </a:p>
          <a:p>
            <a:pPr marL="536575" indent="-355600">
              <a:buFont typeface="Wingdings" panose="05000000000000000000" pitchFamily="2" charset="2"/>
              <a:buChar char="Ø"/>
            </a:pPr>
            <a:r>
              <a:rPr lang="ru-RU" sz="1600" dirty="0">
                <a:latin typeface="Arial" panose="020B0604020202020204" pitchFamily="34" charset="0"/>
                <a:cs typeface="Arial" panose="020B0604020202020204" pitchFamily="34" charset="0"/>
              </a:rPr>
              <a:t>Управление классификацией</a:t>
            </a:r>
          </a:p>
          <a:p>
            <a:pPr marL="536575" indent="-355600">
              <a:buFont typeface="Wingdings" panose="05000000000000000000" pitchFamily="2" charset="2"/>
              <a:buChar char="Ø"/>
            </a:pPr>
            <a:r>
              <a:rPr lang="ru-RU" sz="1600" dirty="0">
                <a:latin typeface="Arial" panose="020B0604020202020204" pitchFamily="34" charset="0"/>
                <a:cs typeface="Arial" panose="020B0604020202020204" pitchFamily="34" charset="0"/>
              </a:rPr>
              <a:t>Задачи управления файлами</a:t>
            </a:r>
            <a:br>
              <a:rPr lang="ru-RU" sz="1600" dirty="0">
                <a:latin typeface="Arial" panose="020B0604020202020204" pitchFamily="34" charset="0"/>
                <a:cs typeface="Arial" panose="020B0604020202020204" pitchFamily="34" charset="0"/>
              </a:rPr>
            </a:br>
            <a:endParaRPr lang="ru-RU" sz="1600" dirty="0">
              <a:latin typeface="Arial" panose="020B0604020202020204" pitchFamily="34" charset="0"/>
              <a:cs typeface="Arial" panose="020B0604020202020204" pitchFamily="34" charset="0"/>
            </a:endParaRPr>
          </a:p>
        </p:txBody>
      </p:sp>
      <p:sp>
        <p:nvSpPr>
          <p:cNvPr id="4" name="Title 1"/>
          <p:cNvSpPr txBox="1">
            <a:spLocks/>
          </p:cNvSpPr>
          <p:nvPr/>
        </p:nvSpPr>
        <p:spPr>
          <a:xfrm>
            <a:off x="6148729" y="1166290"/>
            <a:ext cx="4706372"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800" b="1" dirty="0">
                <a:solidFill>
                  <a:srgbClr val="C00000"/>
                </a:solidFill>
                <a:latin typeface="Arial" panose="020B0604020202020204" pitchFamily="34" charset="0"/>
                <a:cs typeface="Arial" panose="020B0604020202020204" pitchFamily="34" charset="0"/>
              </a:rPr>
              <a:t>Демонстрация</a:t>
            </a:r>
            <a:r>
              <a:rPr lang="en-US" sz="1800" b="1" dirty="0">
                <a:solidFill>
                  <a:srgbClr val="C00000"/>
                </a:solidFill>
                <a:latin typeface="Arial" panose="020B0604020202020204" pitchFamily="34" charset="0"/>
                <a:cs typeface="Arial" panose="020B0604020202020204" pitchFamily="34" charset="0"/>
              </a:rPr>
              <a:t>: </a:t>
            </a:r>
            <a:r>
              <a:rPr lang="ru-RU" sz="1800" b="1" dirty="0">
                <a:solidFill>
                  <a:srgbClr val="C00000"/>
                </a:solidFill>
                <a:latin typeface="Arial" panose="020B0604020202020204" pitchFamily="34" charset="0"/>
                <a:cs typeface="Arial" panose="020B0604020202020204" pitchFamily="34" charset="0"/>
              </a:rPr>
              <a:t>как установить и настроить </a:t>
            </a:r>
            <a:r>
              <a:rPr lang="en-US" sz="1800" b="1" dirty="0">
                <a:solidFill>
                  <a:srgbClr val="C00000"/>
                </a:solidFill>
                <a:latin typeface="Arial" panose="020B0604020202020204" pitchFamily="34" charset="0"/>
                <a:cs typeface="Arial" panose="020B0604020202020204" pitchFamily="34" charset="0"/>
              </a:rPr>
              <a:t>FSRM</a:t>
            </a:r>
            <a:endParaRPr lang="en-US" sz="1800" b="1" dirty="0">
              <a:solidFill>
                <a:srgbClr val="C00000"/>
              </a:solidFill>
            </a:endParaRPr>
          </a:p>
        </p:txBody>
      </p:sp>
      <p:sp>
        <p:nvSpPr>
          <p:cNvPr id="5" name="Content Placeholder 2"/>
          <p:cNvSpPr>
            <a:spLocks noGrp="1"/>
          </p:cNvSpPr>
          <p:nvPr/>
        </p:nvSpPr>
        <p:spPr bwMode="auto">
          <a:xfrm>
            <a:off x="6146235" y="2209210"/>
            <a:ext cx="4896643" cy="168344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lgn="ctr">
              <a:buNone/>
            </a:pPr>
            <a:r>
              <a:rPr lang="ru-RU" sz="1600" dirty="0">
                <a:latin typeface="Arial" panose="020B0604020202020204" pitchFamily="34" charset="0"/>
                <a:cs typeface="Arial" panose="020B0604020202020204" pitchFamily="34" charset="0"/>
              </a:rPr>
              <a:t>В данной демонстрации, Вы увидите как установить и настроить</a:t>
            </a:r>
            <a:r>
              <a:rPr lang="en-US" sz="1600" dirty="0">
                <a:latin typeface="Arial" panose="020B0604020202020204" pitchFamily="34" charset="0"/>
                <a:cs typeface="Arial" panose="020B0604020202020204" pitchFamily="34" charset="0"/>
              </a:rPr>
              <a:t> FSRM</a:t>
            </a:r>
          </a:p>
        </p:txBody>
      </p:sp>
      <p:pic>
        <p:nvPicPr>
          <p:cNvPr id="1026" name="Picture 2" descr="&amp;Kcy;&amp;acy;&amp;rcy;&amp;tcy;&amp;icy;&amp;ncy;&amp;kcy;&amp;icy; &amp;pcy;&amp;ocy; &amp;zcy;&amp;acy;&amp;pcy;&amp;rcy;&amp;ocy;&amp;scy;&amp;ucy; &amp;dcy;&amp;icy;&amp;scy;&amp;pcy;&amp;iecy;&amp;tcy;&amp;chcy;&amp;iecy;&amp;rcy; &amp;rcy;&amp;iecy;&amp;scy;&amp;ucy;&amp;rcy;&amp;scy;&amp;ocy;&amp;vcy; &amp;fcy;&amp;acy;&amp;jcy;&amp;lcy;&amp;ocy;&amp;vcy;&amp;ocy;&amp;gcy;&amp;ocy; &amp;scy;&amp;iecy;&amp;rcy;&amp;vcy;&amp;iecy;&amp;rcy;&amp;a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5838" y="3495399"/>
            <a:ext cx="8454228" cy="3086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046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mp;Kcy;&amp;acy;&amp;rcy;&amp;tcy;&amp;icy;&amp;ncy;&amp;kcy;&amp;icy; &amp;pcy;&amp;ocy; &amp;zcy;&amp;acy;&amp;pcy;&amp;rcy;&amp;ocy;&amp;scy;&amp;ucy; quota management ser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5829" y="3590696"/>
            <a:ext cx="5817959" cy="306750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mp;Kcy;&amp;acy;&amp;rcy;&amp;tcy;&amp;icy;&amp;ncy;&amp;kcy;&amp;icy; &amp;pcy;&amp;ocy; &amp;zcy;&amp;acy;&amp;pcy;&amp;rcy;&amp;ocy;&amp;scy;&amp;ucy; quota management ser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841" y="3590696"/>
            <a:ext cx="5817959" cy="306750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57200" y="100021"/>
            <a:ext cx="11680825"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600" dirty="0">
                <a:solidFill>
                  <a:schemeClr val="bg1"/>
                </a:solidFill>
              </a:rPr>
              <a:t>Что такое управление квотами и шаблоны квот</a:t>
            </a:r>
            <a:r>
              <a:rPr lang="en-US" sz="3600" dirty="0">
                <a:solidFill>
                  <a:schemeClr val="bg1"/>
                </a:solidFill>
              </a:rPr>
              <a:t>?</a:t>
            </a:r>
          </a:p>
        </p:txBody>
      </p:sp>
      <p:sp>
        <p:nvSpPr>
          <p:cNvPr id="7" name="Content Placeholder 2"/>
          <p:cNvSpPr>
            <a:spLocks noGrp="1"/>
          </p:cNvSpPr>
          <p:nvPr/>
        </p:nvSpPr>
        <p:spPr bwMode="auto">
          <a:xfrm>
            <a:off x="457200" y="1103533"/>
            <a:ext cx="6030686" cy="222431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ru-RU" sz="1600" dirty="0">
                <a:latin typeface="Arial" panose="020B0604020202020204" pitchFamily="34" charset="0"/>
                <a:cs typeface="Arial" panose="020B0604020202020204" pitchFamily="34" charset="0"/>
              </a:rPr>
              <a:t>Используйте управление квотами, чтобы ограничить использование дискового пространства и настроить уведомления при достижении пороговых значений.</a:t>
            </a:r>
            <a:endParaRPr lang="en-US" sz="1600" dirty="0">
              <a:latin typeface="Arial" panose="020B0604020202020204" pitchFamily="34" charset="0"/>
              <a:cs typeface="Arial" panose="020B0604020202020204" pitchFamily="34" charset="0"/>
            </a:endParaRPr>
          </a:p>
          <a:p>
            <a:pPr marL="0" indent="0">
              <a:buNone/>
            </a:pPr>
            <a:r>
              <a:rPr lang="ru-RU" sz="1600" dirty="0">
                <a:latin typeface="Arial" panose="020B0604020202020204" pitchFamily="34" charset="0"/>
                <a:cs typeface="Arial" panose="020B0604020202020204" pitchFamily="34" charset="0"/>
              </a:rPr>
              <a:t>Уведомления о квотах может:</a:t>
            </a:r>
            <a:endParaRPr lang="en-US" sz="1600" dirty="0">
              <a:latin typeface="Arial" panose="020B0604020202020204" pitchFamily="34" charset="0"/>
              <a:cs typeface="Arial" panose="020B0604020202020204" pitchFamily="34" charset="0"/>
            </a:endParaRPr>
          </a:p>
          <a:p>
            <a:pPr marL="449263" indent="-268288">
              <a:buFont typeface="Wingdings" panose="05000000000000000000" pitchFamily="2" charset="2"/>
              <a:buChar char="ü"/>
            </a:pPr>
            <a:r>
              <a:rPr lang="ru-RU" sz="1600" dirty="0">
                <a:latin typeface="Arial" panose="020B0604020202020204" pitchFamily="34" charset="0"/>
                <a:cs typeface="Arial" panose="020B0604020202020204" pitchFamily="34" charset="0"/>
              </a:rPr>
              <a:t>Отправлять уведомления по электронной почте</a:t>
            </a:r>
            <a:endParaRPr lang="en-US" sz="1600" dirty="0">
              <a:latin typeface="Arial" panose="020B0604020202020204" pitchFamily="34" charset="0"/>
              <a:cs typeface="Arial" panose="020B0604020202020204" pitchFamily="34" charset="0"/>
            </a:endParaRPr>
          </a:p>
          <a:p>
            <a:pPr marL="449263" indent="-268288">
              <a:buFont typeface="Wingdings" panose="05000000000000000000" pitchFamily="2" charset="2"/>
              <a:buChar char="ü"/>
            </a:pPr>
            <a:r>
              <a:rPr lang="ru-RU" sz="1600" dirty="0">
                <a:latin typeface="Arial" panose="020B0604020202020204" pitchFamily="34" charset="0"/>
                <a:cs typeface="Arial" panose="020B0604020202020204" pitchFamily="34" charset="0"/>
              </a:rPr>
              <a:t>Заносить лог событий в </a:t>
            </a:r>
            <a:r>
              <a:rPr lang="en-US" sz="1600" dirty="0">
                <a:latin typeface="Arial" panose="020B0604020202020204" pitchFamily="34" charset="0"/>
                <a:cs typeface="Arial" panose="020B0604020202020204" pitchFamily="34" charset="0"/>
              </a:rPr>
              <a:t>Event Viewer</a:t>
            </a:r>
          </a:p>
          <a:p>
            <a:pPr marL="449263" indent="-268288">
              <a:buFont typeface="Wingdings" panose="05000000000000000000" pitchFamily="2" charset="2"/>
              <a:buChar char="ü"/>
            </a:pPr>
            <a:r>
              <a:rPr lang="ru-RU" sz="1600" dirty="0">
                <a:latin typeface="Arial" panose="020B0604020202020204" pitchFamily="34" charset="0"/>
                <a:cs typeface="Arial" panose="020B0604020202020204" pitchFamily="34" charset="0"/>
              </a:rPr>
              <a:t>Выполнять команду или сценарий</a:t>
            </a:r>
            <a:endParaRPr lang="en-US" sz="1600" dirty="0">
              <a:latin typeface="Arial" panose="020B0604020202020204" pitchFamily="34" charset="0"/>
              <a:cs typeface="Arial" panose="020B0604020202020204" pitchFamily="34" charset="0"/>
            </a:endParaRPr>
          </a:p>
          <a:p>
            <a:pPr marL="449263" indent="-268288">
              <a:buFont typeface="Wingdings" panose="05000000000000000000" pitchFamily="2" charset="2"/>
              <a:buChar char="ü"/>
            </a:pPr>
            <a:r>
              <a:rPr lang="ru-RU" sz="1600" dirty="0">
                <a:latin typeface="Arial" panose="020B0604020202020204" pitchFamily="34" charset="0"/>
                <a:cs typeface="Arial" panose="020B0604020202020204" pitchFamily="34" charset="0"/>
              </a:rPr>
              <a:t>Создавать отчеты для хранения</a:t>
            </a:r>
          </a:p>
        </p:txBody>
      </p:sp>
      <p:sp>
        <p:nvSpPr>
          <p:cNvPr id="9" name="Content Placeholder 2"/>
          <p:cNvSpPr>
            <a:spLocks noGrp="1"/>
          </p:cNvSpPr>
          <p:nvPr/>
        </p:nvSpPr>
        <p:spPr bwMode="auto">
          <a:xfrm>
            <a:off x="6487886" y="1103533"/>
            <a:ext cx="5392398" cy="267018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ru-RU" sz="1600" dirty="0">
                <a:latin typeface="Arial" panose="020B0604020202020204" pitchFamily="34" charset="0"/>
                <a:cs typeface="Arial" panose="020B0604020202020204" pitchFamily="34" charset="0"/>
              </a:rPr>
              <a:t>Шаблон квот определяет:</a:t>
            </a:r>
            <a:endParaRPr lang="en-US" sz="1600" dirty="0">
              <a:latin typeface="Arial" panose="020B0604020202020204" pitchFamily="34" charset="0"/>
              <a:cs typeface="Arial" panose="020B0604020202020204" pitchFamily="34" charset="0"/>
            </a:endParaRPr>
          </a:p>
          <a:p>
            <a:pPr marL="449263" indent="-268288">
              <a:buFont typeface="Wingdings" panose="05000000000000000000" pitchFamily="2" charset="2"/>
              <a:buChar char="ü"/>
            </a:pPr>
            <a:r>
              <a:rPr lang="ru-RU" sz="1600" dirty="0">
                <a:latin typeface="Arial" panose="020B0604020202020204" pitchFamily="34" charset="0"/>
                <a:cs typeface="Arial" panose="020B0604020202020204" pitchFamily="34" charset="0"/>
              </a:rPr>
              <a:t>Ограничение пространства</a:t>
            </a:r>
            <a:endParaRPr lang="en-US" sz="1600" dirty="0">
              <a:latin typeface="Arial" panose="020B0604020202020204" pitchFamily="34" charset="0"/>
              <a:cs typeface="Arial" panose="020B0604020202020204" pitchFamily="34" charset="0"/>
            </a:endParaRPr>
          </a:p>
          <a:p>
            <a:pPr marL="449263" indent="-268288">
              <a:buFont typeface="Wingdings" panose="05000000000000000000" pitchFamily="2" charset="2"/>
              <a:buChar char="ü"/>
            </a:pPr>
            <a:r>
              <a:rPr lang="ru-RU" sz="1600" dirty="0">
                <a:latin typeface="Arial" panose="020B0604020202020204" pitchFamily="34" charset="0"/>
                <a:cs typeface="Arial" panose="020B0604020202020204" pitchFamily="34" charset="0"/>
              </a:rPr>
              <a:t>Тип квоты (жесткая или мягкая)</a:t>
            </a:r>
            <a:endParaRPr lang="en-US" sz="1600" dirty="0">
              <a:latin typeface="Arial" panose="020B0604020202020204" pitchFamily="34" charset="0"/>
              <a:cs typeface="Arial" panose="020B0604020202020204" pitchFamily="34" charset="0"/>
            </a:endParaRPr>
          </a:p>
          <a:p>
            <a:pPr marL="449263" indent="-268288">
              <a:buFont typeface="Wingdings" panose="05000000000000000000" pitchFamily="2" charset="2"/>
              <a:buChar char="ü"/>
            </a:pPr>
            <a:r>
              <a:rPr lang="ru-RU" sz="1600" dirty="0">
                <a:latin typeface="Arial" panose="020B0604020202020204" pitchFamily="34" charset="0"/>
                <a:cs typeface="Arial" panose="020B0604020202020204" pitchFamily="34" charset="0"/>
              </a:rPr>
              <a:t>Набор уведомлений, которые будут созданы, когда</a:t>
            </a:r>
            <a:r>
              <a:rPr lang="en-US" sz="1600" dirty="0">
                <a:latin typeface="Arial" panose="020B0604020202020204" pitchFamily="34" charset="0"/>
                <a:cs typeface="Arial" panose="020B0604020202020204" pitchFamily="34" charset="0"/>
              </a:rPr>
              <a:t> </a:t>
            </a:r>
            <a:r>
              <a:rPr lang="ru-RU" sz="1600" dirty="0">
                <a:latin typeface="Arial" panose="020B0604020202020204" pitchFamily="34" charset="0"/>
                <a:cs typeface="Arial" panose="020B0604020202020204" pitchFamily="34" charset="0"/>
              </a:rPr>
              <a:t>подходит лимит квоты</a:t>
            </a:r>
            <a:endParaRPr lang="en-US" sz="1600" dirty="0">
              <a:latin typeface="Arial" panose="020B0604020202020204" pitchFamily="34" charset="0"/>
              <a:cs typeface="Arial" panose="020B0604020202020204" pitchFamily="34" charset="0"/>
            </a:endParaRPr>
          </a:p>
          <a:p>
            <a:pPr marL="0" indent="0">
              <a:buNone/>
            </a:pPr>
            <a:r>
              <a:rPr lang="ru-RU" sz="1600" dirty="0">
                <a:latin typeface="Arial" panose="020B0604020202020204" pitchFamily="34" charset="0"/>
                <a:cs typeface="Arial" panose="020B0604020202020204" pitchFamily="34" charset="0"/>
              </a:rPr>
              <a:t>FSRM предоставляет набор шаблонов квот по умолчанию в разделе Шаблоны квот</a:t>
            </a:r>
          </a:p>
        </p:txBody>
      </p:sp>
    </p:spTree>
    <p:extLst>
      <p:ext uri="{BB962C8B-B14F-4D97-AF65-F5344CB8AC3E}">
        <p14:creationId xmlns:p14="http://schemas.microsoft.com/office/powerpoint/2010/main" val="3391183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91444" y="88578"/>
            <a:ext cx="9895568"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600" dirty="0">
                <a:solidFill>
                  <a:schemeClr val="bg1"/>
                </a:solidFill>
              </a:rPr>
              <a:t>Мониторинг использования квот</a:t>
            </a:r>
            <a:endParaRPr lang="en-US" sz="3600" dirty="0">
              <a:solidFill>
                <a:schemeClr val="bg1"/>
              </a:solidFill>
            </a:endParaRPr>
          </a:p>
        </p:txBody>
      </p:sp>
      <p:sp>
        <p:nvSpPr>
          <p:cNvPr id="3" name="Content Placeholder 2"/>
          <p:cNvSpPr>
            <a:spLocks noGrp="1"/>
          </p:cNvSpPr>
          <p:nvPr/>
        </p:nvSpPr>
        <p:spPr bwMode="auto">
          <a:xfrm>
            <a:off x="2661330" y="1153887"/>
            <a:ext cx="8119156" cy="258717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ru-RU" sz="1600" dirty="0">
                <a:latin typeface="Arial" panose="020B0604020202020204" pitchFamily="34" charset="0"/>
                <a:cs typeface="Arial" panose="020B0604020202020204" pitchFamily="34" charset="0"/>
              </a:rPr>
              <a:t>В Диспетчер ресурсов файлового сервера Вы можете контролировать использование квот:</a:t>
            </a:r>
            <a:endParaRPr lang="en-US" sz="1600" dirty="0">
              <a:latin typeface="Arial" panose="020B0604020202020204" pitchFamily="34" charset="0"/>
              <a:cs typeface="Arial" panose="020B0604020202020204" pitchFamily="34" charset="0"/>
            </a:endParaRPr>
          </a:p>
          <a:p>
            <a:pPr marL="449263" indent="-268288">
              <a:buFont typeface="Wingdings" panose="05000000000000000000" pitchFamily="2" charset="2"/>
              <a:buChar char="ü"/>
            </a:pPr>
            <a:r>
              <a:rPr lang="ru-RU" sz="1600" dirty="0">
                <a:latin typeface="Arial" panose="020B0604020202020204" pitchFamily="34" charset="0"/>
                <a:cs typeface="Arial" panose="020B0604020202020204" pitchFamily="34" charset="0"/>
              </a:rPr>
              <a:t>Просматривать информацию квоты в консоли FSRM</a:t>
            </a:r>
            <a:endParaRPr lang="en-US" sz="1600" dirty="0">
              <a:latin typeface="Arial" panose="020B0604020202020204" pitchFamily="34" charset="0"/>
              <a:cs typeface="Arial" panose="020B0604020202020204" pitchFamily="34" charset="0"/>
            </a:endParaRPr>
          </a:p>
          <a:p>
            <a:pPr marL="449263" indent="-268288">
              <a:buFont typeface="Wingdings" panose="05000000000000000000" pitchFamily="2" charset="2"/>
              <a:buChar char="ü"/>
            </a:pPr>
            <a:r>
              <a:rPr lang="ru-RU" sz="1600" dirty="0">
                <a:latin typeface="Arial" panose="020B0604020202020204" pitchFamily="34" charset="0"/>
                <a:cs typeface="Arial" panose="020B0604020202020204" pitchFamily="34" charset="0"/>
              </a:rPr>
              <a:t>Формировать отчеты об использовании квот</a:t>
            </a:r>
            <a:endParaRPr lang="en-US" sz="1600" dirty="0">
              <a:latin typeface="Arial" panose="020B0604020202020204" pitchFamily="34" charset="0"/>
              <a:cs typeface="Arial" panose="020B0604020202020204" pitchFamily="34" charset="0"/>
            </a:endParaRPr>
          </a:p>
          <a:p>
            <a:pPr marL="449263" indent="-268288">
              <a:buFont typeface="Wingdings" panose="05000000000000000000" pitchFamily="2" charset="2"/>
              <a:buChar char="ü"/>
            </a:pPr>
            <a:r>
              <a:rPr lang="ru-RU" sz="1600" dirty="0">
                <a:latin typeface="Arial" panose="020B0604020202020204" pitchFamily="34" charset="0"/>
                <a:cs typeface="Arial" panose="020B0604020202020204" pitchFamily="34" charset="0"/>
              </a:rPr>
              <a:t>Создавать мягкие (</a:t>
            </a:r>
            <a:r>
              <a:rPr lang="en-US" sz="1600" dirty="0">
                <a:latin typeface="Arial" panose="020B0604020202020204" pitchFamily="34" charset="0"/>
                <a:cs typeface="Arial" panose="020B0604020202020204" pitchFamily="34" charset="0"/>
              </a:rPr>
              <a:t>soft)</a:t>
            </a:r>
            <a:r>
              <a:rPr lang="ru-RU" sz="1600" dirty="0">
                <a:latin typeface="Arial" panose="020B0604020202020204" pitchFamily="34" charset="0"/>
                <a:cs typeface="Arial" panose="020B0604020202020204" pitchFamily="34" charset="0"/>
              </a:rPr>
              <a:t> квоты</a:t>
            </a:r>
            <a:endParaRPr lang="en-US" sz="1600" dirty="0">
              <a:latin typeface="Arial" panose="020B0604020202020204" pitchFamily="34" charset="0"/>
              <a:cs typeface="Arial" panose="020B0604020202020204" pitchFamily="34" charset="0"/>
            </a:endParaRPr>
          </a:p>
          <a:p>
            <a:pPr marL="449263" indent="-268288">
              <a:buFont typeface="Wingdings" panose="05000000000000000000" pitchFamily="2" charset="2"/>
              <a:buChar char="ü"/>
            </a:pPr>
            <a:r>
              <a:rPr lang="ru-RU" sz="1600" dirty="0">
                <a:latin typeface="Arial" panose="020B0604020202020204" pitchFamily="34" charset="0"/>
                <a:cs typeface="Arial" panose="020B0604020202020204" pitchFamily="34" charset="0"/>
              </a:rPr>
              <a:t>Использовать </a:t>
            </a:r>
            <a:r>
              <a:rPr lang="en-US" sz="1600" dirty="0">
                <a:latin typeface="Arial" panose="020B0604020202020204" pitchFamily="34" charset="0"/>
                <a:cs typeface="Arial" panose="020B0604020202020204" pitchFamily="34" charset="0"/>
              </a:rPr>
              <a:t>cmdlet </a:t>
            </a:r>
            <a:r>
              <a:rPr lang="ru-RU" sz="1600" dirty="0" err="1">
                <a:latin typeface="Arial" panose="020B0604020202020204" pitchFamily="34" charset="0"/>
                <a:cs typeface="Arial" panose="020B0604020202020204" pitchFamily="34" charset="0"/>
              </a:rPr>
              <a:t>Get-FSRMQuota</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Windows</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PowerShell</a:t>
            </a:r>
            <a:endParaRPr lang="ru-RU" sz="1600" dirty="0">
              <a:latin typeface="Arial" panose="020B0604020202020204" pitchFamily="34" charset="0"/>
              <a:cs typeface="Arial" panose="020B0604020202020204" pitchFamily="34" charset="0"/>
            </a:endParaRPr>
          </a:p>
        </p:txBody>
      </p:sp>
      <p:pic>
        <p:nvPicPr>
          <p:cNvPr id="4" name="Picture 4" descr="Screenshot of the File Server Resource Mana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6970" y="3122196"/>
            <a:ext cx="7474859" cy="3581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6147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91444" y="88578"/>
            <a:ext cx="9895568"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bg1"/>
                </a:solidFill>
              </a:rPr>
              <a:t>File Screening Management </a:t>
            </a:r>
            <a:r>
              <a:rPr lang="ru-RU" sz="3600" dirty="0">
                <a:solidFill>
                  <a:schemeClr val="bg1"/>
                </a:solidFill>
              </a:rPr>
              <a:t>и группы файлов</a:t>
            </a:r>
          </a:p>
        </p:txBody>
      </p:sp>
      <p:sp>
        <p:nvSpPr>
          <p:cNvPr id="5" name="Title 1"/>
          <p:cNvSpPr txBox="1">
            <a:spLocks/>
          </p:cNvSpPr>
          <p:nvPr/>
        </p:nvSpPr>
        <p:spPr>
          <a:xfrm>
            <a:off x="460375" y="-2"/>
            <a:ext cx="13428012"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6" name="Content Placeholder 2"/>
          <p:cNvSpPr>
            <a:spLocks noGrp="1"/>
          </p:cNvSpPr>
          <p:nvPr/>
        </p:nvSpPr>
        <p:spPr bwMode="auto">
          <a:xfrm>
            <a:off x="458788" y="1021215"/>
            <a:ext cx="5427662"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ru-RU" sz="1600" dirty="0">
                <a:latin typeface="Arial" panose="020B0604020202020204" pitchFamily="34" charset="0"/>
                <a:cs typeface="Arial" panose="020B0604020202020204" pitchFamily="34" charset="0"/>
              </a:rPr>
              <a:t>Управление</a:t>
            </a:r>
            <a:r>
              <a:rPr lang="en-US" sz="1600" dirty="0">
                <a:latin typeface="Arial" panose="020B0604020202020204" pitchFamily="34" charset="0"/>
                <a:cs typeface="Arial" panose="020B0604020202020204" pitchFamily="34" charset="0"/>
              </a:rPr>
              <a:t> </a:t>
            </a:r>
            <a:r>
              <a:rPr lang="ru-RU" sz="1600" dirty="0">
                <a:latin typeface="Arial" panose="020B0604020202020204" pitchFamily="34" charset="0"/>
                <a:cs typeface="Arial" panose="020B0604020202020204" pitchFamily="34" charset="0"/>
              </a:rPr>
              <a:t>снимками файлов обеспечивает способ управления типами файлов, которые могут быть сохранены на файловых серверах</a:t>
            </a:r>
            <a:endParaRPr lang="en-US" sz="1600" dirty="0">
              <a:latin typeface="Arial" panose="020B0604020202020204" pitchFamily="34" charset="0"/>
              <a:cs typeface="Arial" panose="020B0604020202020204" pitchFamily="34" charset="0"/>
            </a:endParaRPr>
          </a:p>
          <a:p>
            <a:pPr marL="0" indent="0">
              <a:buNone/>
            </a:pPr>
            <a:r>
              <a:rPr lang="ru-RU" sz="1600" dirty="0">
                <a:latin typeface="Arial" panose="020B0604020202020204" pitchFamily="34" charset="0"/>
                <a:cs typeface="Arial" panose="020B0604020202020204" pitchFamily="34" charset="0"/>
              </a:rPr>
              <a:t>Управление снимками состоит из:</a:t>
            </a:r>
            <a:endParaRPr lang="en-US" sz="1600" dirty="0">
              <a:latin typeface="Arial" panose="020B0604020202020204" pitchFamily="34" charset="0"/>
              <a:cs typeface="Arial" panose="020B0604020202020204" pitchFamily="34" charset="0"/>
            </a:endParaRPr>
          </a:p>
          <a:p>
            <a:pPr marL="447675" indent="-260350">
              <a:buFont typeface="Wingdings" panose="05000000000000000000" pitchFamily="2" charset="2"/>
              <a:buChar char="Ø"/>
            </a:pPr>
            <a:r>
              <a:rPr lang="ru-RU" sz="1600" dirty="0">
                <a:latin typeface="Arial" panose="020B0604020202020204" pitchFamily="34" charset="0"/>
                <a:cs typeface="Arial" panose="020B0604020202020204" pitchFamily="34" charset="0"/>
              </a:rPr>
              <a:t>Создание файловых снимков</a:t>
            </a:r>
            <a:endParaRPr lang="en-US" sz="1600" dirty="0">
              <a:latin typeface="Arial" panose="020B0604020202020204" pitchFamily="34" charset="0"/>
              <a:cs typeface="Arial" panose="020B0604020202020204" pitchFamily="34" charset="0"/>
            </a:endParaRPr>
          </a:p>
          <a:p>
            <a:pPr marL="447675" indent="-260350">
              <a:buFont typeface="Wingdings" panose="05000000000000000000" pitchFamily="2" charset="2"/>
              <a:buChar char="Ø"/>
            </a:pPr>
            <a:r>
              <a:rPr lang="ru-RU" sz="1600" dirty="0">
                <a:latin typeface="Arial" panose="020B0604020202020204" pitchFamily="34" charset="0"/>
                <a:cs typeface="Arial" panose="020B0604020202020204" pitchFamily="34" charset="0"/>
              </a:rPr>
              <a:t>Определение шаблонов файлов</a:t>
            </a:r>
            <a:endParaRPr lang="en-US" sz="1600" dirty="0">
              <a:latin typeface="Arial" panose="020B0604020202020204" pitchFamily="34" charset="0"/>
              <a:cs typeface="Arial" panose="020B0604020202020204" pitchFamily="34" charset="0"/>
            </a:endParaRPr>
          </a:p>
          <a:p>
            <a:pPr marL="447675" indent="-260350">
              <a:buFont typeface="Wingdings" panose="05000000000000000000" pitchFamily="2" charset="2"/>
              <a:buChar char="Ø"/>
            </a:pPr>
            <a:r>
              <a:rPr lang="ru-RU" sz="1600" dirty="0">
                <a:latin typeface="Arial" panose="020B0604020202020204" pitchFamily="34" charset="0"/>
                <a:cs typeface="Arial" panose="020B0604020202020204" pitchFamily="34" charset="0"/>
              </a:rPr>
              <a:t>Создание исключений снимков файлов</a:t>
            </a:r>
            <a:endParaRPr lang="en-US" sz="1600" dirty="0">
              <a:latin typeface="Arial" panose="020B0604020202020204" pitchFamily="34" charset="0"/>
              <a:cs typeface="Arial" panose="020B0604020202020204" pitchFamily="34" charset="0"/>
            </a:endParaRPr>
          </a:p>
          <a:p>
            <a:pPr marL="447675" indent="-260350">
              <a:buFont typeface="Wingdings" panose="05000000000000000000" pitchFamily="2" charset="2"/>
              <a:buChar char="Ø"/>
            </a:pPr>
            <a:r>
              <a:rPr lang="ru-RU" sz="1600" dirty="0">
                <a:latin typeface="Arial" panose="020B0604020202020204" pitchFamily="34" charset="0"/>
                <a:cs typeface="Arial" panose="020B0604020202020204" pitchFamily="34" charset="0"/>
              </a:rPr>
              <a:t>Создание групп файлов</a:t>
            </a:r>
          </a:p>
        </p:txBody>
      </p:sp>
      <p:pic>
        <p:nvPicPr>
          <p:cNvPr id="7" name="Picture 2" descr="&amp;Kcy;&amp;acy;&amp;rcy;&amp;tcy;&amp;icy;&amp;ncy;&amp;kcy;&amp;icy; &amp;pcy;&amp;ocy; &amp;zcy;&amp;acy;&amp;pcy;&amp;rcy;&amp;ocy;&amp;scy;&amp;ucy; File Screening Manag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788" y="3594893"/>
            <a:ext cx="5114925" cy="2447925"/>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a:spLocks noGrp="1"/>
          </p:cNvSpPr>
          <p:nvPr/>
        </p:nvSpPr>
        <p:spPr bwMode="auto">
          <a:xfrm>
            <a:off x="6435047" y="1021215"/>
            <a:ext cx="5471203"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ru-RU" sz="1600" dirty="0">
                <a:latin typeface="Arial" panose="020B0604020202020204" pitchFamily="34" charset="0"/>
                <a:cs typeface="Arial" panose="020B0604020202020204" pitchFamily="34" charset="0"/>
              </a:rPr>
              <a:t>Группы файлов используются для определения снимка файла, исключения снимков файла или отчетов хранения</a:t>
            </a:r>
            <a:endParaRPr lang="en-US" sz="1600" dirty="0">
              <a:latin typeface="Arial" panose="020B0604020202020204" pitchFamily="34" charset="0"/>
              <a:cs typeface="Arial" panose="020B0604020202020204" pitchFamily="34" charset="0"/>
            </a:endParaRPr>
          </a:p>
          <a:p>
            <a:pPr marL="0" indent="0">
              <a:buNone/>
            </a:pPr>
            <a:r>
              <a:rPr lang="ru-RU" sz="1600" dirty="0">
                <a:latin typeface="Arial" panose="020B0604020202020204" pitchFamily="34" charset="0"/>
                <a:cs typeface="Arial" panose="020B0604020202020204" pitchFamily="34" charset="0"/>
              </a:rPr>
              <a:t>Группа файлов состоит из набора шаблонов имен файлов, которые сгруппированы в:</a:t>
            </a:r>
            <a:endParaRPr lang="en-US" sz="1600" dirty="0">
              <a:latin typeface="Arial" panose="020B0604020202020204" pitchFamily="34" charset="0"/>
              <a:cs typeface="Arial" panose="020B0604020202020204" pitchFamily="34" charset="0"/>
            </a:endParaRPr>
          </a:p>
          <a:p>
            <a:pPr marL="447675" indent="-266700">
              <a:buFont typeface="Wingdings" panose="05000000000000000000" pitchFamily="2" charset="2"/>
              <a:buChar char="Ø"/>
            </a:pPr>
            <a:r>
              <a:rPr lang="ru-RU" sz="1600" dirty="0">
                <a:latin typeface="Arial" panose="020B0604020202020204" pitchFamily="34" charset="0"/>
                <a:cs typeface="Arial" panose="020B0604020202020204" pitchFamily="34" charset="0"/>
              </a:rPr>
              <a:t>Файлы для включения</a:t>
            </a:r>
            <a:endParaRPr lang="en-US" sz="1600" dirty="0">
              <a:latin typeface="Arial" panose="020B0604020202020204" pitchFamily="34" charset="0"/>
              <a:cs typeface="Arial" panose="020B0604020202020204" pitchFamily="34" charset="0"/>
            </a:endParaRPr>
          </a:p>
          <a:p>
            <a:pPr marL="447675" indent="-266700">
              <a:buFont typeface="Wingdings" panose="05000000000000000000" pitchFamily="2" charset="2"/>
              <a:buChar char="Ø"/>
            </a:pPr>
            <a:r>
              <a:rPr lang="ru-RU" sz="1600" dirty="0">
                <a:latin typeface="Arial" panose="020B0604020202020204" pitchFamily="34" charset="0"/>
                <a:cs typeface="Arial" panose="020B0604020202020204" pitchFamily="34" charset="0"/>
              </a:rPr>
              <a:t>Файлы для исключения</a:t>
            </a:r>
          </a:p>
        </p:txBody>
      </p:sp>
      <p:pic>
        <p:nvPicPr>
          <p:cNvPr id="10" name="Picture 2" descr="&amp;Kcy;&amp;acy;&amp;rcy;&amp;tcy;&amp;icy;&amp;ncy;&amp;kcy;&amp;icy; &amp;pcy;&amp;ocy; &amp;zcy;&amp;acy;&amp;pcy;&amp;rcy;&amp;ocy;&amp;scy;&amp;ucy; File Screening Manag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6450" y="3288736"/>
            <a:ext cx="6191250" cy="3230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609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8788" y="168756"/>
            <a:ext cx="9895568"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600" dirty="0">
                <a:solidFill>
                  <a:schemeClr val="bg1"/>
                </a:solidFill>
              </a:rPr>
              <a:t>Отчеты о свободном пространстве и задачи</a:t>
            </a:r>
            <a:endParaRPr lang="en-US" sz="3600" dirty="0">
              <a:solidFill>
                <a:schemeClr val="bg1"/>
              </a:solidFill>
            </a:endParaRPr>
          </a:p>
        </p:txBody>
      </p:sp>
      <p:sp>
        <p:nvSpPr>
          <p:cNvPr id="6" name="Content Placeholder 2"/>
          <p:cNvSpPr>
            <a:spLocks noGrp="1"/>
          </p:cNvSpPr>
          <p:nvPr/>
        </p:nvSpPr>
        <p:spPr bwMode="auto">
          <a:xfrm>
            <a:off x="458788" y="1058356"/>
            <a:ext cx="6275387"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ru-RU" sz="1600" dirty="0">
                <a:latin typeface="Arial" panose="020B0604020202020204" pitchFamily="34" charset="0"/>
                <a:cs typeface="Arial" panose="020B0604020202020204" pitchFamily="34" charset="0"/>
              </a:rPr>
              <a:t>Отчеты хранения предоставляют информацию об использовании файла на файловом сервере</a:t>
            </a:r>
            <a:endParaRPr lang="en-US" sz="1600" dirty="0">
              <a:latin typeface="Arial" panose="020B0604020202020204" pitchFamily="34" charset="0"/>
              <a:cs typeface="Arial" panose="020B0604020202020204" pitchFamily="34" charset="0"/>
            </a:endParaRPr>
          </a:p>
          <a:p>
            <a:pPr marL="0" indent="0">
              <a:buNone/>
            </a:pPr>
            <a:r>
              <a:rPr lang="ru-RU" sz="1600" dirty="0">
                <a:latin typeface="Arial" panose="020B0604020202020204" pitchFamily="34" charset="0"/>
                <a:cs typeface="Arial" panose="020B0604020202020204" pitchFamily="34" charset="0"/>
              </a:rPr>
              <a:t>Типы отчетов включают в себя:</a:t>
            </a:r>
            <a:endParaRPr lang="en-US" sz="1600" dirty="0">
              <a:latin typeface="Arial" panose="020B0604020202020204" pitchFamily="34" charset="0"/>
              <a:cs typeface="Arial" panose="020B0604020202020204" pitchFamily="34" charset="0"/>
            </a:endParaRPr>
          </a:p>
          <a:p>
            <a:pPr marL="361950" indent="-276225">
              <a:buFont typeface="Wingdings" panose="05000000000000000000" pitchFamily="2" charset="2"/>
              <a:buChar char="Ø"/>
            </a:pPr>
            <a:r>
              <a:rPr lang="ru-RU" sz="1600" dirty="0" err="1">
                <a:latin typeface="Arial" panose="020B0604020202020204" pitchFamily="34" charset="0"/>
                <a:cs typeface="Arial" panose="020B0604020202020204" pitchFamily="34" charset="0"/>
              </a:rPr>
              <a:t>Duplicate</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Files</a:t>
            </a:r>
            <a:endParaRPr lang="en-US" sz="1600" dirty="0">
              <a:latin typeface="Arial" panose="020B0604020202020204" pitchFamily="34" charset="0"/>
              <a:cs typeface="Arial" panose="020B0604020202020204" pitchFamily="34" charset="0"/>
            </a:endParaRPr>
          </a:p>
          <a:p>
            <a:pPr marL="361950" indent="-276225">
              <a:buFont typeface="Wingdings" panose="05000000000000000000" pitchFamily="2" charset="2"/>
              <a:buChar char="Ø"/>
            </a:pPr>
            <a:r>
              <a:rPr lang="en-US" sz="1600" dirty="0">
                <a:latin typeface="Arial" panose="020B0604020202020204" pitchFamily="34" charset="0"/>
                <a:cs typeface="Arial" panose="020B0604020202020204" pitchFamily="34" charset="0"/>
              </a:rPr>
              <a:t>File Screening Audit</a:t>
            </a:r>
          </a:p>
          <a:p>
            <a:pPr marL="361950" indent="-276225">
              <a:buFont typeface="Wingdings" panose="05000000000000000000" pitchFamily="2" charset="2"/>
              <a:buChar char="Ø"/>
            </a:pPr>
            <a:r>
              <a:rPr lang="ru-RU" sz="1600" dirty="0">
                <a:latin typeface="Arial" panose="020B0604020202020204" pitchFamily="34" charset="0"/>
                <a:cs typeface="Arial" panose="020B0604020202020204" pitchFamily="34" charset="0"/>
              </a:rPr>
              <a:t>Файлы по группам файлов, владелец, свойства</a:t>
            </a:r>
            <a:endParaRPr lang="en-US" sz="1600" dirty="0">
              <a:latin typeface="Arial" panose="020B0604020202020204" pitchFamily="34" charset="0"/>
              <a:cs typeface="Arial" panose="020B0604020202020204" pitchFamily="34" charset="0"/>
            </a:endParaRPr>
          </a:p>
          <a:p>
            <a:pPr marL="361950" indent="-276225">
              <a:buFont typeface="Wingdings" panose="05000000000000000000" pitchFamily="2" charset="2"/>
              <a:buChar char="Ø"/>
            </a:pPr>
            <a:r>
              <a:rPr lang="ru-RU" sz="1600" dirty="0">
                <a:latin typeface="Arial" panose="020B0604020202020204" pitchFamily="34" charset="0"/>
                <a:cs typeface="Arial" panose="020B0604020202020204" pitchFamily="34" charset="0"/>
              </a:rPr>
              <a:t>Папки по свойству</a:t>
            </a:r>
            <a:endParaRPr lang="en-US" sz="1600" dirty="0">
              <a:latin typeface="Arial" panose="020B0604020202020204" pitchFamily="34" charset="0"/>
              <a:cs typeface="Arial" panose="020B0604020202020204" pitchFamily="34" charset="0"/>
            </a:endParaRPr>
          </a:p>
          <a:p>
            <a:pPr marL="361950" indent="-276225">
              <a:buFont typeface="Wingdings" panose="05000000000000000000" pitchFamily="2" charset="2"/>
              <a:buChar char="Ø"/>
            </a:pPr>
            <a:r>
              <a:rPr lang="ru-RU" sz="1600" dirty="0">
                <a:latin typeface="Arial" panose="020B0604020202020204" pitchFamily="34" charset="0"/>
                <a:cs typeface="Arial" panose="020B0604020202020204" pitchFamily="34" charset="0"/>
              </a:rPr>
              <a:t>Большие файлы</a:t>
            </a:r>
            <a:endParaRPr lang="en-US" sz="1600" dirty="0">
              <a:latin typeface="Arial" panose="020B0604020202020204" pitchFamily="34" charset="0"/>
              <a:cs typeface="Arial" panose="020B0604020202020204" pitchFamily="34" charset="0"/>
            </a:endParaRPr>
          </a:p>
          <a:p>
            <a:pPr marL="361950" indent="-276225">
              <a:buFont typeface="Wingdings" panose="05000000000000000000" pitchFamily="2" charset="2"/>
              <a:buChar char="Ø"/>
            </a:pPr>
            <a:r>
              <a:rPr lang="ru-RU" sz="1600" dirty="0">
                <a:latin typeface="Arial" panose="020B0604020202020204" pitchFamily="34" charset="0"/>
                <a:cs typeface="Arial" panose="020B0604020202020204" pitchFamily="34" charset="0"/>
              </a:rPr>
              <a:t>Наиболее/наименее часто используемые файлы</a:t>
            </a:r>
            <a:endParaRPr lang="en-US" sz="1600" dirty="0">
              <a:latin typeface="Arial" panose="020B0604020202020204" pitchFamily="34" charset="0"/>
              <a:cs typeface="Arial" panose="020B0604020202020204" pitchFamily="34" charset="0"/>
            </a:endParaRPr>
          </a:p>
          <a:p>
            <a:pPr marL="361950" indent="-276225">
              <a:buFont typeface="Wingdings" panose="05000000000000000000" pitchFamily="2" charset="2"/>
              <a:buChar char="Ø"/>
            </a:pPr>
            <a:r>
              <a:rPr lang="ru-RU" sz="1600" dirty="0">
                <a:latin typeface="Arial" panose="020B0604020202020204" pitchFamily="34" charset="0"/>
                <a:cs typeface="Arial" panose="020B0604020202020204" pitchFamily="34" charset="0"/>
              </a:rPr>
              <a:t>Использование квот</a:t>
            </a:r>
          </a:p>
        </p:txBody>
      </p:sp>
      <p:pic>
        <p:nvPicPr>
          <p:cNvPr id="7" name="Picture 2" descr="&amp;Kcy;&amp;acy;&amp;rcy;&amp;tcy;&amp;icy;&amp;ncy;&amp;kcy;&amp;icy; &amp;pcy;&amp;ocy; &amp;zcy;&amp;acy;&amp;pcy;&amp;rcy;&amp;ocy;&amp;scy;&amp;ucy; Storage Reports mana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5194" y="3925984"/>
            <a:ext cx="4371450" cy="2753173"/>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a:spLocks noGrp="1"/>
          </p:cNvSpPr>
          <p:nvPr/>
        </p:nvSpPr>
        <p:spPr bwMode="auto">
          <a:xfrm>
            <a:off x="6921197" y="1058356"/>
            <a:ext cx="4988831"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ru-RU" sz="1600" dirty="0">
                <a:latin typeface="Arial" panose="020B0604020202020204" pitchFamily="34" charset="0"/>
                <a:cs typeface="Arial" panose="020B0604020202020204" pitchFamily="34" charset="0"/>
              </a:rPr>
              <a:t>Можно запланировать отчеты путем создания задачи отчета, который определяет:</a:t>
            </a:r>
            <a:endParaRPr lang="en-US" sz="1600" dirty="0">
              <a:latin typeface="Arial" panose="020B0604020202020204" pitchFamily="34" charset="0"/>
              <a:cs typeface="Arial" panose="020B0604020202020204" pitchFamily="34" charset="0"/>
            </a:endParaRPr>
          </a:p>
          <a:p>
            <a:pPr marL="447675" indent="-266700">
              <a:buFont typeface="Wingdings" panose="05000000000000000000" pitchFamily="2" charset="2"/>
              <a:buChar char="Ø"/>
            </a:pPr>
            <a:r>
              <a:rPr lang="ru-RU" sz="1600" dirty="0">
                <a:latin typeface="Arial" panose="020B0604020202020204" pitchFamily="34" charset="0"/>
                <a:cs typeface="Arial" panose="020B0604020202020204" pitchFamily="34" charset="0"/>
              </a:rPr>
              <a:t>Тома и папки, о которых будет указано в отчете</a:t>
            </a:r>
          </a:p>
          <a:p>
            <a:pPr marL="447675" indent="-266700">
              <a:buFont typeface="Wingdings" panose="05000000000000000000" pitchFamily="2" charset="2"/>
              <a:buChar char="Ø"/>
            </a:pPr>
            <a:r>
              <a:rPr lang="ru-RU" sz="1600" dirty="0">
                <a:latin typeface="Arial" panose="020B0604020202020204" pitchFamily="34" charset="0"/>
                <a:cs typeface="Arial" panose="020B0604020202020204" pitchFamily="34" charset="0"/>
              </a:rPr>
              <a:t>Какие отчеты генерировать</a:t>
            </a:r>
            <a:endParaRPr lang="en-US" sz="1600" dirty="0">
              <a:latin typeface="Arial" panose="020B0604020202020204" pitchFamily="34" charset="0"/>
              <a:cs typeface="Arial" panose="020B0604020202020204" pitchFamily="34" charset="0"/>
            </a:endParaRPr>
          </a:p>
          <a:p>
            <a:pPr marL="447675" indent="-266700">
              <a:buFont typeface="Wingdings" panose="05000000000000000000" pitchFamily="2" charset="2"/>
              <a:buChar char="Ø"/>
            </a:pPr>
            <a:r>
              <a:rPr lang="ru-RU" sz="1600" dirty="0">
                <a:latin typeface="Arial" panose="020B0604020202020204" pitchFamily="34" charset="0"/>
                <a:cs typeface="Arial" panose="020B0604020202020204" pitchFamily="34" charset="0"/>
              </a:rPr>
              <a:t>Какие параметры использовать</a:t>
            </a:r>
            <a:endParaRPr lang="en-US" sz="1600" dirty="0">
              <a:latin typeface="Arial" panose="020B0604020202020204" pitchFamily="34" charset="0"/>
              <a:cs typeface="Arial" panose="020B0604020202020204" pitchFamily="34" charset="0"/>
            </a:endParaRPr>
          </a:p>
          <a:p>
            <a:pPr marL="447675" indent="-266700">
              <a:buFont typeface="Wingdings" panose="05000000000000000000" pitchFamily="2" charset="2"/>
              <a:buChar char="Ø"/>
            </a:pPr>
            <a:r>
              <a:rPr lang="ru-RU" sz="1600" dirty="0">
                <a:latin typeface="Arial" panose="020B0604020202020204" pitchFamily="34" charset="0"/>
                <a:cs typeface="Arial" panose="020B0604020202020204" pitchFamily="34" charset="0"/>
              </a:rPr>
              <a:t>Как часто генерировать отчеты</a:t>
            </a:r>
            <a:endParaRPr lang="en-US" sz="1600" dirty="0">
              <a:latin typeface="Arial" panose="020B0604020202020204" pitchFamily="34" charset="0"/>
              <a:cs typeface="Arial" panose="020B0604020202020204" pitchFamily="34" charset="0"/>
            </a:endParaRPr>
          </a:p>
          <a:p>
            <a:pPr marL="447675" indent="-266700">
              <a:buFont typeface="Wingdings" panose="05000000000000000000" pitchFamily="2" charset="2"/>
              <a:buChar char="Ø"/>
            </a:pPr>
            <a:r>
              <a:rPr lang="ru-RU" sz="1600" dirty="0">
                <a:latin typeface="Arial" panose="020B0604020202020204" pitchFamily="34" charset="0"/>
                <a:cs typeface="Arial" panose="020B0604020202020204" pitchFamily="34" charset="0"/>
              </a:rPr>
              <a:t>В каком формате сохранять отчеты</a:t>
            </a:r>
          </a:p>
        </p:txBody>
      </p:sp>
      <p:pic>
        <p:nvPicPr>
          <p:cNvPr id="10" name="Picture 2" descr="&amp;Kcy;&amp;acy;&amp;rcy;&amp;tcy;&amp;icy;&amp;ncy;&amp;kcy;&amp;icy; &amp;pcy;&amp;ocy; &amp;zcy;&amp;acy;&amp;pcy;&amp;rcy;&amp;ocy;&amp;scy;&amp;ucy; Storage Reports manager Report Ta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2090" y="3352800"/>
            <a:ext cx="2928548" cy="3326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927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0375" y="-2"/>
            <a:ext cx="11235236"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200" dirty="0">
                <a:solidFill>
                  <a:schemeClr val="bg1"/>
                </a:solidFill>
              </a:rPr>
              <a:t>Занятие 6.</a:t>
            </a:r>
            <a:r>
              <a:rPr lang="en-US" sz="3200" dirty="0">
                <a:solidFill>
                  <a:schemeClr val="bg1"/>
                </a:solidFill>
              </a:rPr>
              <a:t> </a:t>
            </a:r>
            <a:r>
              <a:rPr lang="ru-RU" sz="3200" dirty="0">
                <a:solidFill>
                  <a:schemeClr val="bg1"/>
                </a:solidFill>
              </a:rPr>
              <a:t>Внедрение классификации и задач</a:t>
            </a:r>
            <a:r>
              <a:rPr lang="en-US" sz="3200" dirty="0">
                <a:solidFill>
                  <a:schemeClr val="bg1"/>
                </a:solidFill>
              </a:rPr>
              <a:t> </a:t>
            </a:r>
            <a:r>
              <a:rPr lang="ru-RU" sz="3200" dirty="0">
                <a:solidFill>
                  <a:schemeClr val="bg1"/>
                </a:solidFill>
              </a:rPr>
              <a:t>управления файлами </a:t>
            </a:r>
            <a:endParaRPr lang="en-US" sz="3200" dirty="0">
              <a:solidFill>
                <a:schemeClr val="bg1"/>
              </a:solidFill>
            </a:endParaRPr>
          </a:p>
        </p:txBody>
      </p:sp>
      <p:sp>
        <p:nvSpPr>
          <p:cNvPr id="3" name="Text Placeholder 2"/>
          <p:cNvSpPr txBox="1">
            <a:spLocks/>
          </p:cNvSpPr>
          <p:nvPr/>
        </p:nvSpPr>
        <p:spPr>
          <a:xfrm>
            <a:off x="460374" y="1212803"/>
            <a:ext cx="9612773" cy="51473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4500" indent="-444500">
              <a:buClr>
                <a:srgbClr val="0070C0"/>
              </a:buClr>
              <a:buFont typeface="Wingdings" panose="05000000000000000000" pitchFamily="2" charset="2"/>
              <a:buChar char="Ø"/>
            </a:pPr>
            <a:r>
              <a:rPr lang="ru-RU" sz="2200" dirty="0">
                <a:latin typeface="Arial" panose="020B0604020202020204" pitchFamily="34" charset="0"/>
                <a:cs typeface="Arial" panose="020B0604020202020204" pitchFamily="34" charset="0"/>
              </a:rPr>
              <a:t>Что такое классификация файлов?</a:t>
            </a:r>
            <a:endParaRPr lang="en-US" sz="2200" dirty="0">
              <a:latin typeface="Arial" panose="020B0604020202020204" pitchFamily="34" charset="0"/>
              <a:cs typeface="Arial" panose="020B0604020202020204" pitchFamily="34" charset="0"/>
            </a:endParaRPr>
          </a:p>
          <a:p>
            <a:pPr marL="444500" indent="-444500">
              <a:buClr>
                <a:srgbClr val="0070C0"/>
              </a:buClr>
              <a:buFont typeface="Wingdings" panose="05000000000000000000" pitchFamily="2" charset="2"/>
              <a:buChar char="Ø"/>
            </a:pPr>
            <a:r>
              <a:rPr lang="ru-RU" sz="2200" dirty="0">
                <a:latin typeface="Arial" panose="020B0604020202020204" pitchFamily="34" charset="0"/>
                <a:cs typeface="Arial" panose="020B0604020202020204" pitchFamily="34" charset="0"/>
              </a:rPr>
              <a:t>Что такое правила классификации?</a:t>
            </a:r>
            <a:endParaRPr lang="en-US" sz="2200" dirty="0">
              <a:latin typeface="Arial" panose="020B0604020202020204" pitchFamily="34" charset="0"/>
              <a:cs typeface="Arial" panose="020B0604020202020204" pitchFamily="34" charset="0"/>
            </a:endParaRPr>
          </a:p>
          <a:p>
            <a:pPr marL="444500" indent="-444500">
              <a:buClr>
                <a:srgbClr val="0070C0"/>
              </a:buClr>
              <a:buFont typeface="Wingdings" panose="05000000000000000000" pitchFamily="2" charset="2"/>
              <a:buChar char="Ø"/>
            </a:pPr>
            <a:r>
              <a:rPr lang="ru-RU" sz="2200" dirty="0">
                <a:latin typeface="Arial" panose="020B0604020202020204" pitchFamily="34" charset="0"/>
                <a:cs typeface="Arial" panose="020B0604020202020204" pitchFamily="34" charset="0"/>
              </a:rPr>
              <a:t>Что такое DFS?</a:t>
            </a:r>
            <a:endParaRPr lang="en-US" sz="2200" dirty="0">
              <a:latin typeface="Arial" panose="020B0604020202020204" pitchFamily="34" charset="0"/>
              <a:cs typeface="Arial" panose="020B0604020202020204" pitchFamily="34" charset="0"/>
            </a:endParaRPr>
          </a:p>
          <a:p>
            <a:pPr marL="444500" indent="-444500">
              <a:buClr>
                <a:srgbClr val="0070C0"/>
              </a:buClr>
              <a:buFont typeface="Wingdings" panose="05000000000000000000" pitchFamily="2" charset="2"/>
              <a:buChar char="Ø"/>
            </a:pPr>
            <a:r>
              <a:rPr lang="ru-RU" sz="2200" dirty="0">
                <a:latin typeface="Arial" panose="020B0604020202020204" pitchFamily="34" charset="0"/>
                <a:cs typeface="Arial" panose="020B0604020202020204" pitchFamily="34" charset="0"/>
              </a:rPr>
              <a:t>Что такое пространство имен DFS?</a:t>
            </a:r>
            <a:endParaRPr lang="en-US" sz="2200" dirty="0">
              <a:latin typeface="Arial" panose="020B0604020202020204" pitchFamily="34" charset="0"/>
              <a:cs typeface="Arial" panose="020B0604020202020204" pitchFamily="34" charset="0"/>
            </a:endParaRPr>
          </a:p>
          <a:p>
            <a:pPr marL="444500" indent="-444500">
              <a:buClr>
                <a:srgbClr val="0070C0"/>
              </a:buClr>
              <a:buFont typeface="Wingdings" panose="05000000000000000000" pitchFamily="2" charset="2"/>
              <a:buChar char="Ø"/>
            </a:pPr>
            <a:r>
              <a:rPr lang="ru-RU" sz="2200" dirty="0">
                <a:latin typeface="Arial" panose="020B0604020202020204" pitchFamily="34" charset="0"/>
                <a:cs typeface="Arial" panose="020B0604020202020204" pitchFamily="34" charset="0"/>
              </a:rPr>
              <a:t>Что такое репликации </a:t>
            </a:r>
            <a:r>
              <a:rPr lang="en-US" sz="2200" dirty="0">
                <a:latin typeface="Arial" panose="020B0604020202020204" pitchFamily="34" charset="0"/>
                <a:cs typeface="Arial" panose="020B0604020202020204" pitchFamily="34" charset="0"/>
              </a:rPr>
              <a:t>DFS</a:t>
            </a:r>
            <a:r>
              <a:rPr lang="ru-RU" sz="2200" dirty="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p>
            <a:pPr marL="444500" indent="-444500">
              <a:buClr>
                <a:srgbClr val="0070C0"/>
              </a:buClr>
              <a:buFont typeface="Wingdings" panose="05000000000000000000" pitchFamily="2" charset="2"/>
              <a:buChar char="Ø"/>
            </a:pPr>
            <a:r>
              <a:rPr lang="ru-RU" sz="2200" dirty="0">
                <a:latin typeface="Arial" panose="020B0604020202020204" pitchFamily="34" charset="0"/>
                <a:cs typeface="Arial" panose="020B0604020202020204" pitchFamily="34" charset="0"/>
              </a:rPr>
              <a:t>Как работает пространство имен DFS и репликации DFS</a:t>
            </a:r>
            <a:endParaRPr lang="en-US" sz="2200" dirty="0">
              <a:latin typeface="Arial" panose="020B0604020202020204" pitchFamily="34" charset="0"/>
              <a:cs typeface="Arial" panose="020B0604020202020204" pitchFamily="34" charset="0"/>
            </a:endParaRPr>
          </a:p>
          <a:p>
            <a:pPr marL="444500" indent="-444500">
              <a:buClr>
                <a:srgbClr val="0070C0"/>
              </a:buClr>
              <a:buFont typeface="Wingdings" panose="05000000000000000000" pitchFamily="2" charset="2"/>
              <a:buChar char="Ø"/>
            </a:pPr>
            <a:r>
              <a:rPr lang="ru-RU" sz="2200" dirty="0">
                <a:latin typeface="Arial" panose="020B0604020202020204" pitchFamily="34" charset="0"/>
                <a:cs typeface="Arial" panose="020B0604020202020204" pitchFamily="34" charset="0"/>
              </a:rPr>
              <a:t>Что такое </a:t>
            </a:r>
            <a:r>
              <a:rPr lang="ru-RU" sz="2200" dirty="0" err="1">
                <a:latin typeface="Arial" panose="020B0604020202020204" pitchFamily="34" charset="0"/>
                <a:cs typeface="Arial" panose="020B0604020202020204" pitchFamily="34" charset="0"/>
              </a:rPr>
              <a:t>дедупликация</a:t>
            </a:r>
            <a:r>
              <a:rPr lang="ru-RU" sz="2200" dirty="0">
                <a:latin typeface="Arial" panose="020B0604020202020204" pitchFamily="34" charset="0"/>
                <a:cs typeface="Arial" panose="020B0604020202020204" pitchFamily="34" charset="0"/>
              </a:rPr>
              <a:t> данных?</a:t>
            </a:r>
            <a:endParaRPr lang="en-US" sz="2200" dirty="0">
              <a:latin typeface="Arial" panose="020B0604020202020204" pitchFamily="34" charset="0"/>
              <a:cs typeface="Arial" panose="020B0604020202020204" pitchFamily="34" charset="0"/>
            </a:endParaRPr>
          </a:p>
          <a:p>
            <a:pPr marL="444500" indent="-444500">
              <a:buClr>
                <a:srgbClr val="0070C0"/>
              </a:buClr>
              <a:buFont typeface="Wingdings" panose="05000000000000000000" pitchFamily="2" charset="2"/>
              <a:buChar char="Ø"/>
            </a:pPr>
            <a:r>
              <a:rPr lang="ru-RU" sz="2200" dirty="0">
                <a:latin typeface="Arial" panose="020B0604020202020204" pitchFamily="34" charset="0"/>
                <a:cs typeface="Arial" panose="020B0604020202020204" pitchFamily="34" charset="0"/>
              </a:rPr>
              <a:t>Сценарии DFS</a:t>
            </a:r>
            <a:endParaRPr lang="en-US" sz="2200" dirty="0">
              <a:latin typeface="Arial" panose="020B0604020202020204" pitchFamily="34" charset="0"/>
              <a:cs typeface="Arial" panose="020B0604020202020204" pitchFamily="34" charset="0"/>
            </a:endParaRPr>
          </a:p>
          <a:p>
            <a:pPr marL="444500" indent="-444500">
              <a:buClr>
                <a:srgbClr val="0070C0"/>
              </a:buClr>
              <a:buFont typeface="Wingdings" panose="05000000000000000000" pitchFamily="2" charset="2"/>
              <a:buChar char="Ø"/>
            </a:pPr>
            <a:r>
              <a:rPr lang="ru-RU" sz="2200" dirty="0">
                <a:latin typeface="Arial" panose="020B0604020202020204" pitchFamily="34" charset="0"/>
                <a:cs typeface="Arial" panose="020B0604020202020204" pitchFamily="34" charset="0"/>
              </a:rPr>
              <a:t>Развертывание пространств имен для публикации контента</a:t>
            </a:r>
            <a:endParaRPr lang="en-US" sz="2200" dirty="0">
              <a:latin typeface="Arial" panose="020B0604020202020204" pitchFamily="34" charset="0"/>
              <a:cs typeface="Arial" panose="020B0604020202020204" pitchFamily="34" charset="0"/>
            </a:endParaRPr>
          </a:p>
          <a:p>
            <a:pPr marL="444500" indent="-444500">
              <a:buClr>
                <a:srgbClr val="0070C0"/>
              </a:buClr>
              <a:buFont typeface="Wingdings" panose="05000000000000000000" pitchFamily="2" charset="2"/>
              <a:buChar char="Ø"/>
            </a:pPr>
            <a:r>
              <a:rPr lang="ru-RU" sz="2200" dirty="0">
                <a:latin typeface="Arial" panose="020B0604020202020204" pitchFamily="34" charset="0"/>
                <a:cs typeface="Arial" panose="020B0604020202020204" pitchFamily="34" charset="0"/>
              </a:rPr>
              <a:t>Группы и папки репликации</a:t>
            </a:r>
            <a:endParaRPr lang="en-US" sz="2200" dirty="0">
              <a:latin typeface="Arial" panose="020B0604020202020204" pitchFamily="34" charset="0"/>
              <a:cs typeface="Arial" panose="020B0604020202020204" pitchFamily="34" charset="0"/>
            </a:endParaRPr>
          </a:p>
          <a:p>
            <a:pPr marL="444500" indent="-444500">
              <a:buClr>
                <a:srgbClr val="0070C0"/>
              </a:buClr>
              <a:buFont typeface="Wingdings" panose="05000000000000000000" pitchFamily="2" charset="2"/>
              <a:buChar char="Ø"/>
            </a:pPr>
            <a:r>
              <a:rPr lang="ru-RU" sz="2200" dirty="0">
                <a:latin typeface="Arial" panose="020B0604020202020204" pitchFamily="34" charset="0"/>
                <a:cs typeface="Arial" panose="020B0604020202020204" pitchFamily="34" charset="0"/>
              </a:rPr>
              <a:t>Устранение неисправностей</a:t>
            </a:r>
            <a:r>
              <a:rPr lang="en-US" sz="2200" dirty="0">
                <a:latin typeface="Arial" panose="020B0604020202020204" pitchFamily="34" charset="0"/>
                <a:cs typeface="Arial" panose="020B0604020202020204" pitchFamily="34" charset="0"/>
              </a:rPr>
              <a:t> DFS</a:t>
            </a:r>
          </a:p>
          <a:p>
            <a:pPr marL="444500" indent="-444500">
              <a:buClr>
                <a:srgbClr val="0070C0"/>
              </a:buClr>
              <a:buFont typeface="Wingdings" panose="05000000000000000000" pitchFamily="2" charset="2"/>
              <a:buChar char="Ø"/>
            </a:pPr>
            <a:endParaRPr lang="en-US" sz="2200" dirty="0">
              <a:latin typeface="Arial" panose="020B0604020202020204" pitchFamily="34" charset="0"/>
              <a:cs typeface="Arial" panose="020B0604020202020204" pitchFamily="34" charset="0"/>
            </a:endParaRPr>
          </a:p>
          <a:p>
            <a:pPr marL="444500" indent="-444500">
              <a:buClr>
                <a:srgbClr val="0070C0"/>
              </a:buClr>
              <a:buFont typeface="Wingdings" panose="05000000000000000000" pitchFamily="2" charset="2"/>
              <a:buChar char="Ø"/>
            </a:pPr>
            <a:endParaRPr lang="en-US" sz="2200" dirty="0">
              <a:latin typeface="Arial" panose="020B0604020202020204" pitchFamily="34" charset="0"/>
              <a:cs typeface="Arial" panose="020B0604020202020204" pitchFamily="34" charset="0"/>
            </a:endParaRPr>
          </a:p>
          <a:p>
            <a:pPr marL="444500" indent="-444500">
              <a:buClr>
                <a:srgbClr val="0070C0"/>
              </a:buClr>
              <a:buFont typeface="Wingdings" panose="05000000000000000000" pitchFamily="2" charset="2"/>
              <a:buChar char="Ø"/>
            </a:pPr>
            <a:endParaRPr lang="ru-RU" sz="2200" dirty="0">
              <a:latin typeface="Arial" panose="020B0604020202020204" pitchFamily="34" charset="0"/>
              <a:cs typeface="Arial" panose="020B0604020202020204" pitchFamily="34" charset="0"/>
            </a:endParaRPr>
          </a:p>
          <a:p>
            <a:pPr marL="444500" indent="-444500">
              <a:buClr>
                <a:srgbClr val="0070C0"/>
              </a:buClr>
              <a:buFont typeface="Wingdings" panose="05000000000000000000" pitchFamily="2" charset="2"/>
              <a:buChar char="Ø"/>
            </a:pPr>
            <a:endParaRPr lang="ru-RU"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9616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Прямоугольник: скругленные углы 19"/>
          <p:cNvSpPr/>
          <p:nvPr/>
        </p:nvSpPr>
        <p:spPr>
          <a:xfrm>
            <a:off x="78377" y="1066037"/>
            <a:ext cx="6409509" cy="9437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2" name="Title 1"/>
          <p:cNvSpPr txBox="1">
            <a:spLocks/>
          </p:cNvSpPr>
          <p:nvPr/>
        </p:nvSpPr>
        <p:spPr>
          <a:xfrm>
            <a:off x="460375" y="150853"/>
            <a:ext cx="11731625"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0070C0"/>
              </a:buClr>
            </a:pPr>
            <a:r>
              <a:rPr lang="ru-RU" sz="3600" dirty="0">
                <a:solidFill>
                  <a:schemeClr val="bg1"/>
                </a:solidFill>
                <a:cs typeface="Arial" panose="020B0604020202020204" pitchFamily="34" charset="0"/>
              </a:rPr>
              <a:t>Что такое классификация файлов?</a:t>
            </a:r>
            <a:endParaRPr lang="en-US" sz="3600" dirty="0">
              <a:solidFill>
                <a:schemeClr val="bg1"/>
              </a:solidFill>
              <a:cs typeface="Arial" panose="020B0604020202020204" pitchFamily="34" charset="0"/>
            </a:endParaRPr>
          </a:p>
        </p:txBody>
      </p:sp>
      <p:sp>
        <p:nvSpPr>
          <p:cNvPr id="3" name="Content Placeholder 2"/>
          <p:cNvSpPr>
            <a:spLocks noGrp="1"/>
          </p:cNvSpPr>
          <p:nvPr/>
        </p:nvSpPr>
        <p:spPr bwMode="auto">
          <a:xfrm>
            <a:off x="245153" y="1118291"/>
            <a:ext cx="6081034" cy="11468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lgn="ctr">
              <a:buNone/>
            </a:pPr>
            <a:r>
              <a:rPr lang="ru-RU" sz="1700" dirty="0">
                <a:latin typeface="Arial" panose="020B0604020202020204" pitchFamily="34" charset="0"/>
                <a:cs typeface="Arial" panose="020B0604020202020204" pitchFamily="34" charset="0"/>
              </a:rPr>
              <a:t>Управление классификацией позволяет использовать автоматизированный механизм для создания и назначения свойств классификации файлов</a:t>
            </a:r>
          </a:p>
          <a:p>
            <a:pPr algn="ctr"/>
            <a:endParaRPr lang="en-US" sz="1700" dirty="0">
              <a:latin typeface="Arial" panose="020B0604020202020204" pitchFamily="34" charset="0"/>
              <a:cs typeface="Arial" panose="020B0604020202020204" pitchFamily="34" charset="0"/>
            </a:endParaRPr>
          </a:p>
        </p:txBody>
      </p:sp>
      <p:grpSp>
        <p:nvGrpSpPr>
          <p:cNvPr id="4" name="Group 7" descr="The graphics on this slide show a classification rule icon with an arrow pointed to payroll report and an automated process icon also with a pointer to the report. Also, there is a IsConfidential icon to show that the payroll report is classified as confidential."/>
          <p:cNvGrpSpPr/>
          <p:nvPr/>
        </p:nvGrpSpPr>
        <p:grpSpPr>
          <a:xfrm>
            <a:off x="460375" y="2760114"/>
            <a:ext cx="5705384" cy="3301051"/>
            <a:chOff x="935250" y="2968940"/>
            <a:chExt cx="7547070" cy="3790575"/>
          </a:xfrm>
        </p:grpSpPr>
        <p:sp>
          <p:nvSpPr>
            <p:cNvPr id="5" name="Line 78"/>
            <p:cNvSpPr>
              <a:spLocks noChangeShapeType="1"/>
            </p:cNvSpPr>
            <p:nvPr/>
          </p:nvSpPr>
          <p:spPr bwMode="auto">
            <a:xfrm rot="5400000" flipV="1">
              <a:off x="2770392" y="3192653"/>
              <a:ext cx="261260" cy="1910448"/>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p>
          </p:txBody>
        </p:sp>
        <p:sp>
          <p:nvSpPr>
            <p:cNvPr id="6" name="Line 78"/>
            <p:cNvSpPr>
              <a:spLocks noChangeShapeType="1"/>
            </p:cNvSpPr>
            <p:nvPr/>
          </p:nvSpPr>
          <p:spPr bwMode="auto">
            <a:xfrm rot="5400000">
              <a:off x="6142255" y="3287908"/>
              <a:ext cx="54432" cy="2166251"/>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p>
          </p:txBody>
        </p:sp>
        <p:pic>
          <p:nvPicPr>
            <p:cNvPr id="7" name="Picture 10" descr="Document writ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4896" y="3348171"/>
              <a:ext cx="992637" cy="16601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1" descr="Processing_flat ser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2670" y="3809516"/>
              <a:ext cx="1999650" cy="17166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Document writ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2244" y="5099372"/>
              <a:ext cx="992637" cy="16601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3" descr="security_lock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5250" y="5652917"/>
              <a:ext cx="813988" cy="11065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blank documen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4310" y="2968940"/>
              <a:ext cx="991488" cy="16582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5" descr="question mar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9617" y="3559310"/>
              <a:ext cx="653860" cy="65159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itle 1"/>
          <p:cNvSpPr txBox="1">
            <a:spLocks/>
          </p:cNvSpPr>
          <p:nvPr/>
        </p:nvSpPr>
        <p:spPr>
          <a:xfrm>
            <a:off x="7586622" y="1269148"/>
            <a:ext cx="3335383"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a:solidFill>
                  <a:srgbClr val="C00000"/>
                </a:solidFill>
              </a:rPr>
              <a:t>Правила классификации</a:t>
            </a:r>
            <a:endParaRPr lang="en-US" sz="1800" b="1" dirty="0">
              <a:solidFill>
                <a:srgbClr val="C00000"/>
              </a:solidFill>
            </a:endParaRPr>
          </a:p>
        </p:txBody>
      </p:sp>
      <p:sp>
        <p:nvSpPr>
          <p:cNvPr id="14" name="Content Placeholder 2"/>
          <p:cNvSpPr>
            <a:spLocks noGrp="1"/>
          </p:cNvSpPr>
          <p:nvPr/>
        </p:nvSpPr>
        <p:spPr bwMode="auto">
          <a:xfrm>
            <a:off x="6757290" y="1751037"/>
            <a:ext cx="4994046" cy="316615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ru-RU" sz="1600" dirty="0">
                <a:latin typeface="Arial" panose="020B0604020202020204" pitchFamily="34" charset="0"/>
                <a:cs typeface="Arial" panose="020B0604020202020204" pitchFamily="34" charset="0"/>
              </a:rPr>
              <a:t>Инфраструктура классификации файлов сканирует файлы в автоматическом режиме, а затем классифицирует их в соответствии с содержимым файла</a:t>
            </a:r>
            <a:endParaRPr lang="en-US" sz="1600" dirty="0">
              <a:latin typeface="Arial" panose="020B0604020202020204" pitchFamily="34" charset="0"/>
              <a:cs typeface="Arial" panose="020B0604020202020204" pitchFamily="34" charset="0"/>
            </a:endParaRPr>
          </a:p>
          <a:p>
            <a:pPr marL="0" indent="0">
              <a:spcBef>
                <a:spcPts val="1200"/>
              </a:spcBef>
              <a:buNone/>
            </a:pPr>
            <a:r>
              <a:rPr lang="ru-RU" sz="1600" dirty="0">
                <a:latin typeface="Arial" panose="020B0604020202020204" pitchFamily="34" charset="0"/>
                <a:cs typeface="Arial" panose="020B0604020202020204" pitchFamily="34" charset="0"/>
              </a:rPr>
              <a:t>При планировании реализации классификации файлов, выполните следующие действия:</a:t>
            </a:r>
            <a:endParaRPr lang="en-US" sz="1600" dirty="0">
              <a:latin typeface="Arial" panose="020B0604020202020204" pitchFamily="34" charset="0"/>
              <a:cs typeface="Arial" panose="020B0604020202020204" pitchFamily="34" charset="0"/>
            </a:endParaRPr>
          </a:p>
          <a:p>
            <a:pPr marL="357188" indent="-269875">
              <a:buFont typeface="Wingdings" panose="05000000000000000000" pitchFamily="2" charset="2"/>
              <a:buChar char="Ø"/>
            </a:pPr>
            <a:r>
              <a:rPr lang="ru-RU" sz="1600" dirty="0">
                <a:latin typeface="Arial" panose="020B0604020202020204" pitchFamily="34" charset="0"/>
                <a:cs typeface="Arial" panose="020B0604020202020204" pitchFamily="34" charset="0"/>
              </a:rPr>
              <a:t>Определите классификацию</a:t>
            </a:r>
            <a:endParaRPr lang="en-US" sz="1600" dirty="0">
              <a:latin typeface="Arial" panose="020B0604020202020204" pitchFamily="34" charset="0"/>
              <a:cs typeface="Arial" panose="020B0604020202020204" pitchFamily="34" charset="0"/>
            </a:endParaRPr>
          </a:p>
          <a:p>
            <a:pPr marL="357188" indent="-269875">
              <a:buFont typeface="Wingdings" panose="05000000000000000000" pitchFamily="2" charset="2"/>
              <a:buChar char="Ø"/>
            </a:pPr>
            <a:r>
              <a:rPr lang="ru-RU" sz="1600" dirty="0">
                <a:latin typeface="Arial" panose="020B0604020202020204" pitchFamily="34" charset="0"/>
                <a:cs typeface="Arial" panose="020B0604020202020204" pitchFamily="34" charset="0"/>
              </a:rPr>
              <a:t>Определите метод классификации</a:t>
            </a:r>
            <a:endParaRPr lang="en-US" sz="1600" dirty="0">
              <a:latin typeface="Arial" panose="020B0604020202020204" pitchFamily="34" charset="0"/>
              <a:cs typeface="Arial" panose="020B0604020202020204" pitchFamily="34" charset="0"/>
            </a:endParaRPr>
          </a:p>
          <a:p>
            <a:pPr marL="357188" indent="-269875">
              <a:buFont typeface="Wingdings" panose="05000000000000000000" pitchFamily="2" charset="2"/>
              <a:buChar char="Ø"/>
            </a:pPr>
            <a:r>
              <a:rPr lang="ru-RU" sz="1600" dirty="0">
                <a:latin typeface="Arial" panose="020B0604020202020204" pitchFamily="34" charset="0"/>
                <a:cs typeface="Arial" panose="020B0604020202020204" pitchFamily="34" charset="0"/>
              </a:rPr>
              <a:t>Определить расписание</a:t>
            </a:r>
            <a:endParaRPr lang="en-US" sz="1600" dirty="0">
              <a:latin typeface="Arial" panose="020B0604020202020204" pitchFamily="34" charset="0"/>
              <a:cs typeface="Arial" panose="020B0604020202020204" pitchFamily="34" charset="0"/>
            </a:endParaRPr>
          </a:p>
          <a:p>
            <a:pPr marL="357188" indent="-269875">
              <a:buFont typeface="Wingdings" panose="05000000000000000000" pitchFamily="2" charset="2"/>
              <a:buChar char="Ø"/>
            </a:pPr>
            <a:r>
              <a:rPr lang="ru-RU" sz="1600" dirty="0">
                <a:latin typeface="Arial" panose="020B0604020202020204" pitchFamily="34" charset="0"/>
                <a:cs typeface="Arial" panose="020B0604020202020204" pitchFamily="34" charset="0"/>
              </a:rPr>
              <a:t>Проведите обзор</a:t>
            </a:r>
          </a:p>
          <a:p>
            <a:endParaRPr lang="en-US" sz="1600" dirty="0">
              <a:latin typeface="Arial" panose="020B0604020202020204" pitchFamily="34" charset="0"/>
              <a:cs typeface="Arial" panose="020B0604020202020204" pitchFamily="34" charset="0"/>
            </a:endParaRPr>
          </a:p>
        </p:txBody>
      </p:sp>
      <p:sp>
        <p:nvSpPr>
          <p:cNvPr id="15" name="TextBox 9"/>
          <p:cNvSpPr txBox="1"/>
          <p:nvPr/>
        </p:nvSpPr>
        <p:spPr>
          <a:xfrm>
            <a:off x="141885" y="2360682"/>
            <a:ext cx="3612556" cy="384721"/>
          </a:xfrm>
          <a:prstGeom prst="rect">
            <a:avLst/>
          </a:prstGeom>
          <a:noFill/>
          <a:ln>
            <a:noFill/>
          </a:ln>
          <a:effectLst/>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ru-RU" sz="1900" b="0" dirty="0">
                <a:latin typeface="Arial" panose="020B0604020202020204" pitchFamily="34" charset="0"/>
                <a:ea typeface="Segoe UI" pitchFamily="34" charset="0"/>
                <a:cs typeface="Arial" panose="020B0604020202020204" pitchFamily="34" charset="0"/>
              </a:rPr>
              <a:t>Правило классификации</a:t>
            </a:r>
            <a:endParaRPr lang="en-US" sz="1900" b="0" dirty="0">
              <a:latin typeface="Arial" panose="020B0604020202020204" pitchFamily="34" charset="0"/>
              <a:ea typeface="Segoe UI" pitchFamily="34" charset="0"/>
              <a:cs typeface="Arial" panose="020B0604020202020204" pitchFamily="34" charset="0"/>
            </a:endParaRPr>
          </a:p>
        </p:txBody>
      </p:sp>
      <p:sp>
        <p:nvSpPr>
          <p:cNvPr id="16" name="TextBox 15"/>
          <p:cNvSpPr txBox="1"/>
          <p:nvPr/>
        </p:nvSpPr>
        <p:spPr>
          <a:xfrm>
            <a:off x="2619586" y="4506356"/>
            <a:ext cx="1327090" cy="338554"/>
          </a:xfrm>
          <a:prstGeom prst="rect">
            <a:avLst/>
          </a:prstGeom>
          <a:noFill/>
          <a:ln>
            <a:noFill/>
          </a:ln>
          <a:effectLst/>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600" b="0" dirty="0">
                <a:latin typeface="Arial" panose="020B0604020202020204" pitchFamily="34" charset="0"/>
                <a:ea typeface="Segoe UI" pitchFamily="34" charset="0"/>
                <a:cs typeface="Arial" panose="020B0604020202020204" pitchFamily="34" charset="0"/>
              </a:rPr>
              <a:t>Payroll.rpt</a:t>
            </a:r>
          </a:p>
        </p:txBody>
      </p:sp>
      <p:sp>
        <p:nvSpPr>
          <p:cNvPr id="17" name="TextBox 13"/>
          <p:cNvSpPr txBox="1"/>
          <p:nvPr/>
        </p:nvSpPr>
        <p:spPr>
          <a:xfrm>
            <a:off x="1454389" y="5613550"/>
            <a:ext cx="1697646" cy="338554"/>
          </a:xfrm>
          <a:prstGeom prst="rect">
            <a:avLst/>
          </a:prstGeom>
          <a:noFill/>
          <a:ln>
            <a:noFill/>
          </a:ln>
          <a:effectLst/>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600" b="0" dirty="0">
                <a:latin typeface="Arial" panose="020B0604020202020204" pitchFamily="34" charset="0"/>
                <a:ea typeface="Segoe UI" pitchFamily="34" charset="0"/>
                <a:cs typeface="Arial" panose="020B0604020202020204" pitchFamily="34" charset="0"/>
              </a:rPr>
              <a:t>IsConfidential</a:t>
            </a:r>
          </a:p>
        </p:txBody>
      </p:sp>
    </p:spTree>
    <p:extLst>
      <p:ext uri="{BB962C8B-B14F-4D97-AF65-F5344CB8AC3E}">
        <p14:creationId xmlns:p14="http://schemas.microsoft.com/office/powerpoint/2010/main" val="1722050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3659" y="79462"/>
            <a:ext cx="11197770"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Занятие</a:t>
            </a:r>
            <a:r>
              <a:rPr lang="en-US" sz="3600" dirty="0">
                <a:solidFill>
                  <a:schemeClr val="bg1"/>
                </a:solidFill>
                <a:latin typeface="+mj-lt"/>
              </a:rPr>
              <a:t> 1</a:t>
            </a:r>
            <a:r>
              <a:rPr lang="ru-RU" sz="3600" dirty="0">
                <a:solidFill>
                  <a:schemeClr val="bg1"/>
                </a:solidFill>
                <a:latin typeface="+mj-lt"/>
              </a:rPr>
              <a:t>.</a:t>
            </a:r>
            <a:r>
              <a:rPr lang="en-US" sz="3600" dirty="0">
                <a:solidFill>
                  <a:schemeClr val="bg1"/>
                </a:solidFill>
                <a:latin typeface="+mj-lt"/>
              </a:rPr>
              <a:t> </a:t>
            </a:r>
            <a:r>
              <a:rPr lang="ru-RU" sz="3600" dirty="0">
                <a:solidFill>
                  <a:schemeClr val="bg1"/>
                </a:solidFill>
                <a:latin typeface="+mj-lt"/>
              </a:rPr>
              <a:t>Защита файлов и папок</a:t>
            </a:r>
          </a:p>
        </p:txBody>
      </p:sp>
      <p:sp>
        <p:nvSpPr>
          <p:cNvPr id="8" name="Text Placeholder 2"/>
          <p:cNvSpPr txBox="1">
            <a:spLocks/>
          </p:cNvSpPr>
          <p:nvPr/>
        </p:nvSpPr>
        <p:spPr bwMode="auto">
          <a:xfrm>
            <a:off x="500744" y="1214695"/>
            <a:ext cx="8119156" cy="306962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357188" lvl="0" indent="-357188">
              <a:buFont typeface="Wingdings" panose="05000000000000000000" pitchFamily="2" charset="2"/>
              <a:buChar char="Ø"/>
            </a:pPr>
            <a:r>
              <a:rPr lang="ru-RU" sz="2200" kern="0" dirty="0">
                <a:solidFill>
                  <a:srgbClr val="000000"/>
                </a:solidFill>
                <a:latin typeface="Arial" panose="020B0604020202020204" pitchFamily="34" charset="0"/>
                <a:cs typeface="Arial" panose="020B0604020202020204" pitchFamily="34" charset="0"/>
              </a:rPr>
              <a:t>Что такое права доступа к файлам?</a:t>
            </a:r>
          </a:p>
          <a:p>
            <a:pPr marL="357188" lvl="0" indent="-357188">
              <a:buFont typeface="Wingdings" panose="05000000000000000000" pitchFamily="2" charset="2"/>
              <a:buChar char="Ø"/>
            </a:pPr>
            <a:r>
              <a:rPr lang="ru-RU" sz="2200" kern="0" dirty="0">
                <a:solidFill>
                  <a:srgbClr val="000000"/>
                </a:solidFill>
                <a:latin typeface="Arial" panose="020B0604020202020204" pitchFamily="34" charset="0"/>
                <a:cs typeface="Arial" panose="020B0604020202020204" pitchFamily="34" charset="0"/>
              </a:rPr>
              <a:t>Что такое общие папки?</a:t>
            </a:r>
          </a:p>
          <a:p>
            <a:pPr marL="357188" lvl="0" indent="-357188">
              <a:buFont typeface="Wingdings" panose="05000000000000000000" pitchFamily="2" charset="2"/>
              <a:buChar char="Ø"/>
            </a:pPr>
            <a:r>
              <a:rPr lang="ru-RU" sz="2200" kern="0" dirty="0">
                <a:solidFill>
                  <a:srgbClr val="000000"/>
                </a:solidFill>
                <a:latin typeface="Arial" panose="020B0604020202020204" pitchFamily="34" charset="0"/>
                <a:cs typeface="Arial" panose="020B0604020202020204" pitchFamily="34" charset="0"/>
              </a:rPr>
              <a:t>Действующие разрешения</a:t>
            </a:r>
          </a:p>
          <a:p>
            <a:pPr marL="357188" lvl="0" indent="-357188">
              <a:buFont typeface="Wingdings" panose="05000000000000000000" pitchFamily="2" charset="2"/>
              <a:buChar char="Ø"/>
            </a:pPr>
            <a:r>
              <a:rPr lang="ru-RU" sz="2200" kern="0" dirty="0">
                <a:solidFill>
                  <a:srgbClr val="000000"/>
                </a:solidFill>
                <a:latin typeface="Arial" panose="020B0604020202020204" pitchFamily="34" charset="0"/>
                <a:cs typeface="Arial" panose="020B0604020202020204" pitchFamily="34" charset="0"/>
              </a:rPr>
              <a:t>Что такое перечень на основе доступа?</a:t>
            </a:r>
          </a:p>
          <a:p>
            <a:pPr marL="357188" lvl="0" indent="-357188">
              <a:buFont typeface="Wingdings" panose="05000000000000000000" pitchFamily="2" charset="2"/>
              <a:buChar char="Ø"/>
            </a:pPr>
            <a:r>
              <a:rPr lang="ru-RU" sz="2200" kern="0" dirty="0">
                <a:solidFill>
                  <a:srgbClr val="000000"/>
                </a:solidFill>
                <a:latin typeface="Arial" panose="020B0604020202020204" pitchFamily="34" charset="0"/>
                <a:cs typeface="Arial" panose="020B0604020202020204" pitchFamily="34" charset="0"/>
              </a:rPr>
              <a:t>Что такое автономные свойства файлов?</a:t>
            </a:r>
          </a:p>
          <a:p>
            <a:pPr marL="357188" lvl="0" indent="-357188">
              <a:buFont typeface="Wingdings" panose="05000000000000000000" pitchFamily="2" charset="2"/>
              <a:buChar char="Ø"/>
            </a:pPr>
            <a:r>
              <a:rPr lang="ru-RU" sz="2200" kern="0" dirty="0">
                <a:solidFill>
                  <a:srgbClr val="000000"/>
                </a:solidFill>
                <a:latin typeface="Arial" panose="020B0604020202020204" pitchFamily="34" charset="0"/>
                <a:cs typeface="Arial" panose="020B0604020202020204" pitchFamily="34" charset="0"/>
              </a:rPr>
              <a:t>Демонстрация: создание и настройка общей папки</a:t>
            </a:r>
          </a:p>
        </p:txBody>
      </p:sp>
    </p:spTree>
    <p:extLst>
      <p:ext uri="{BB962C8B-B14F-4D97-AF65-F5344CB8AC3E}">
        <p14:creationId xmlns:p14="http://schemas.microsoft.com/office/powerpoint/2010/main" val="31880351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Стрелка: вниз 58"/>
          <p:cNvSpPr/>
          <p:nvPr/>
        </p:nvSpPr>
        <p:spPr>
          <a:xfrm flipV="1">
            <a:off x="11277122" y="2715418"/>
            <a:ext cx="181291" cy="488642"/>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46" name="Стрелка: вниз 45"/>
          <p:cNvSpPr/>
          <p:nvPr/>
        </p:nvSpPr>
        <p:spPr>
          <a:xfrm>
            <a:off x="11289481" y="4260779"/>
            <a:ext cx="181291" cy="488642"/>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21" name="Прямоугольник 20"/>
          <p:cNvSpPr/>
          <p:nvPr/>
        </p:nvSpPr>
        <p:spPr>
          <a:xfrm>
            <a:off x="8598583" y="2731687"/>
            <a:ext cx="1350961" cy="1724199"/>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itle 1"/>
          <p:cNvSpPr txBox="1">
            <a:spLocks/>
          </p:cNvSpPr>
          <p:nvPr/>
        </p:nvSpPr>
        <p:spPr>
          <a:xfrm>
            <a:off x="558801" y="160006"/>
            <a:ext cx="7773988"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600" dirty="0">
                <a:solidFill>
                  <a:schemeClr val="bg1"/>
                </a:solidFill>
              </a:rPr>
              <a:t>Что такое </a:t>
            </a:r>
            <a:r>
              <a:rPr lang="en-US" sz="3600" dirty="0">
                <a:solidFill>
                  <a:schemeClr val="bg1"/>
                </a:solidFill>
              </a:rPr>
              <a:t>DFS?</a:t>
            </a:r>
          </a:p>
        </p:txBody>
      </p:sp>
      <p:sp>
        <p:nvSpPr>
          <p:cNvPr id="3" name="Content Placeholder 2"/>
          <p:cNvSpPr>
            <a:spLocks noGrp="1"/>
          </p:cNvSpPr>
          <p:nvPr/>
        </p:nvSpPr>
        <p:spPr bwMode="auto">
          <a:xfrm>
            <a:off x="605255" y="1130072"/>
            <a:ext cx="4687234" cy="27597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ru-RU" sz="1800" dirty="0">
                <a:latin typeface="Arial" panose="020B0604020202020204" pitchFamily="34" charset="0"/>
                <a:cs typeface="Arial" panose="020B0604020202020204" pitchFamily="34" charset="0"/>
              </a:rPr>
              <a:t>Распределенная файловая система включает в себя технологии, обеспечивающие отказоустойчивый доступ к географически распределенным файлам</a:t>
            </a:r>
            <a:endParaRPr lang="en-US" sz="1800" dirty="0">
              <a:latin typeface="Arial" panose="020B0604020202020204" pitchFamily="34" charset="0"/>
              <a:cs typeface="Arial" panose="020B0604020202020204" pitchFamily="34" charset="0"/>
            </a:endParaRPr>
          </a:p>
          <a:p>
            <a:pPr marL="0" indent="0">
              <a:buNone/>
            </a:pPr>
            <a:r>
              <a:rPr lang="ru-RU" sz="1800" dirty="0">
                <a:latin typeface="Arial" panose="020B0604020202020204" pitchFamily="34" charset="0"/>
                <a:cs typeface="Arial" panose="020B0604020202020204" pitchFamily="34" charset="0"/>
              </a:rPr>
              <a:t>Технология DFS включает в себя:</a:t>
            </a:r>
            <a:endParaRPr lang="en-US" sz="1800" dirty="0">
              <a:latin typeface="Arial" panose="020B0604020202020204" pitchFamily="34" charset="0"/>
              <a:cs typeface="Arial" panose="020B0604020202020204" pitchFamily="34" charset="0"/>
            </a:endParaRPr>
          </a:p>
          <a:p>
            <a:pPr marL="355600" indent="-355600">
              <a:buFont typeface="Wingdings" panose="05000000000000000000" pitchFamily="2" charset="2"/>
              <a:buChar char="Ø"/>
            </a:pPr>
            <a:r>
              <a:rPr lang="ru-RU" sz="1800" dirty="0">
                <a:latin typeface="Arial" panose="020B0604020202020204" pitchFamily="34" charset="0"/>
                <a:cs typeface="Arial" panose="020B0604020202020204" pitchFamily="34" charset="0"/>
              </a:rPr>
              <a:t>Пространство имен DFS</a:t>
            </a:r>
            <a:endParaRPr lang="en-US" sz="1800" dirty="0">
              <a:latin typeface="Arial" panose="020B0604020202020204" pitchFamily="34" charset="0"/>
              <a:cs typeface="Arial" panose="020B0604020202020204" pitchFamily="34" charset="0"/>
            </a:endParaRPr>
          </a:p>
          <a:p>
            <a:pPr marL="355600" indent="-355600">
              <a:buFont typeface="Wingdings" panose="05000000000000000000" pitchFamily="2" charset="2"/>
              <a:buChar char="Ø"/>
            </a:pPr>
            <a:r>
              <a:rPr lang="ru-RU" sz="1800" dirty="0">
                <a:latin typeface="Arial" panose="020B0604020202020204" pitchFamily="34" charset="0"/>
                <a:cs typeface="Arial" panose="020B0604020202020204" pitchFamily="34" charset="0"/>
              </a:rPr>
              <a:t>Репликации DFS</a:t>
            </a:r>
          </a:p>
        </p:txBody>
      </p:sp>
      <p:pic>
        <p:nvPicPr>
          <p:cNvPr id="11" name="Picture 34" descr="EndUser_CiscoWork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00181" y="1163871"/>
            <a:ext cx="923925" cy="115411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4" descr="EndUser_CiscoWork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0584" y="4767380"/>
            <a:ext cx="923925" cy="115411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amp;Kcy;&amp;acy;&amp;rcy;&amp;tcy;&amp;icy;&amp;ncy;&amp;kcy;&amp;icy; &amp;pcy;&amp;ocy; &amp;zcy;&amp;acy;&amp;pcy;&amp;rcy;&amp;ocy;&amp;scy;&amp;ucy; folder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716055" y="2837970"/>
            <a:ext cx="536347" cy="53634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File-Application_Ser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84877" y="1130072"/>
            <a:ext cx="565783" cy="1005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File-Application_Ser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84877" y="4767380"/>
            <a:ext cx="565783" cy="1005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 descr="&amp;Kcy;&amp;acy;&amp;rcy;&amp;tcy;&amp;icy;&amp;ncy;&amp;kcy;&amp;icy; &amp;pcy;&amp;ocy; &amp;zcy;&amp;acy;&amp;pcy;&amp;rcy;&amp;ocy;&amp;scy;&amp;ucy; list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09594" y="3062226"/>
            <a:ext cx="541066" cy="5410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amp;Kcy;&amp;acy;&amp;rcy;&amp;tcy;&amp;icy;&amp;ncy;&amp;kcy;&amp;icy; &amp;pcy;&amp;ocy; &amp;zcy;&amp;acy;&amp;pcy;&amp;rcy;&amp;ocy;&amp;scy;&amp;ucy; list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97235" y="3823493"/>
            <a:ext cx="541066" cy="541066"/>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Прямая со стрелкой 9"/>
          <p:cNvCxnSpPr/>
          <p:nvPr/>
        </p:nvCxnSpPr>
        <p:spPr>
          <a:xfrm flipV="1">
            <a:off x="7002522" y="1563574"/>
            <a:ext cx="4013821" cy="3289"/>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26" name="Прямая со стрелкой 25"/>
          <p:cNvCxnSpPr/>
          <p:nvPr/>
        </p:nvCxnSpPr>
        <p:spPr>
          <a:xfrm flipV="1">
            <a:off x="6814509" y="5347825"/>
            <a:ext cx="4013821" cy="3289"/>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23" name="Прямая соединительная линия 22"/>
          <p:cNvCxnSpPr/>
          <p:nvPr/>
        </p:nvCxnSpPr>
        <p:spPr>
          <a:xfrm flipH="1">
            <a:off x="8182665" y="2731687"/>
            <a:ext cx="1" cy="423495"/>
          </a:xfrm>
          <a:prstGeom prst="line">
            <a:avLst/>
          </a:prstGeom>
        </p:spPr>
        <p:style>
          <a:lnRef idx="3">
            <a:schemeClr val="dk1"/>
          </a:lnRef>
          <a:fillRef idx="0">
            <a:schemeClr val="dk1"/>
          </a:fillRef>
          <a:effectRef idx="2">
            <a:schemeClr val="dk1"/>
          </a:effectRef>
          <a:fontRef idx="minor">
            <a:schemeClr val="tx1"/>
          </a:fontRef>
        </p:style>
      </p:cxnSp>
      <p:cxnSp>
        <p:nvCxnSpPr>
          <p:cNvPr id="31" name="Прямая соединительная линия 30"/>
          <p:cNvCxnSpPr/>
          <p:nvPr/>
        </p:nvCxnSpPr>
        <p:spPr>
          <a:xfrm flipH="1">
            <a:off x="8184898" y="3155182"/>
            <a:ext cx="615045" cy="0"/>
          </a:xfrm>
          <a:prstGeom prst="line">
            <a:avLst/>
          </a:prstGeom>
        </p:spPr>
        <p:style>
          <a:lnRef idx="3">
            <a:schemeClr val="dk1"/>
          </a:lnRef>
          <a:fillRef idx="0">
            <a:schemeClr val="dk1"/>
          </a:fillRef>
          <a:effectRef idx="2">
            <a:schemeClr val="dk1"/>
          </a:effectRef>
          <a:fontRef idx="minor">
            <a:schemeClr val="tx1"/>
          </a:fontRef>
        </p:style>
      </p:cxnSp>
      <p:pic>
        <p:nvPicPr>
          <p:cNvPr id="16" name="Picture 2" descr="File-Application_Ser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07031" y="1838001"/>
            <a:ext cx="565783" cy="1005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 name="Прямая соединительная линия 33"/>
          <p:cNvCxnSpPr/>
          <p:nvPr/>
        </p:nvCxnSpPr>
        <p:spPr>
          <a:xfrm flipH="1">
            <a:off x="8929093" y="3236011"/>
            <a:ext cx="1" cy="423495"/>
          </a:xfrm>
          <a:prstGeom prst="line">
            <a:avLst/>
          </a:prstGeom>
        </p:spPr>
        <p:style>
          <a:lnRef idx="3">
            <a:schemeClr val="dk1"/>
          </a:lnRef>
          <a:fillRef idx="0">
            <a:schemeClr val="dk1"/>
          </a:fillRef>
          <a:effectRef idx="2">
            <a:schemeClr val="dk1"/>
          </a:effectRef>
          <a:fontRef idx="minor">
            <a:schemeClr val="tx1"/>
          </a:fontRef>
        </p:style>
      </p:cxnSp>
      <p:cxnSp>
        <p:nvCxnSpPr>
          <p:cNvPr id="35" name="Прямая соединительная линия 34"/>
          <p:cNvCxnSpPr/>
          <p:nvPr/>
        </p:nvCxnSpPr>
        <p:spPr>
          <a:xfrm flipH="1">
            <a:off x="8929092" y="3659506"/>
            <a:ext cx="1" cy="423495"/>
          </a:xfrm>
          <a:prstGeom prst="line">
            <a:avLst/>
          </a:prstGeom>
        </p:spPr>
        <p:style>
          <a:lnRef idx="3">
            <a:schemeClr val="dk1"/>
          </a:lnRef>
          <a:fillRef idx="0">
            <a:schemeClr val="dk1"/>
          </a:fillRef>
          <a:effectRef idx="2">
            <a:schemeClr val="dk1"/>
          </a:effectRef>
          <a:fontRef idx="minor">
            <a:schemeClr val="tx1"/>
          </a:fontRef>
        </p:style>
      </p:cxnSp>
      <p:cxnSp>
        <p:nvCxnSpPr>
          <p:cNvPr id="36" name="Прямая соединительная линия 35"/>
          <p:cNvCxnSpPr/>
          <p:nvPr/>
        </p:nvCxnSpPr>
        <p:spPr>
          <a:xfrm flipH="1">
            <a:off x="8926284" y="4083001"/>
            <a:ext cx="615045" cy="0"/>
          </a:xfrm>
          <a:prstGeom prst="line">
            <a:avLst/>
          </a:prstGeom>
        </p:spPr>
        <p:style>
          <a:lnRef idx="3">
            <a:schemeClr val="dk1"/>
          </a:lnRef>
          <a:fillRef idx="0">
            <a:schemeClr val="dk1"/>
          </a:fillRef>
          <a:effectRef idx="2">
            <a:schemeClr val="dk1"/>
          </a:effectRef>
          <a:fontRef idx="minor">
            <a:schemeClr val="tx1"/>
          </a:fontRef>
        </p:style>
      </p:cxnSp>
      <p:pic>
        <p:nvPicPr>
          <p:cNvPr id="1030" name="Picture 6" descr="&amp;Kcy;&amp;acy;&amp;rcy;&amp;tcy;&amp;icy;&amp;ncy;&amp;kcy;&amp;icy; &amp;pcy;&amp;ocy; &amp;zcy;&amp;acy;&amp;pcy;&amp;rcy;&amp;ocy;&amp;scy;&amp;ucy; folder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48154" y="3889828"/>
            <a:ext cx="431120" cy="431120"/>
          </a:xfrm>
          <a:prstGeom prst="rect">
            <a:avLst/>
          </a:prstGeom>
          <a:noFill/>
          <a:extLst>
            <a:ext uri="{909E8E84-426E-40DD-AFC4-6F175D3DCCD1}">
              <a14:hiddenFill xmlns:a14="http://schemas.microsoft.com/office/drawing/2010/main">
                <a:solidFill>
                  <a:srgbClr val="FFFFFF"/>
                </a:solidFill>
              </a14:hiddenFill>
            </a:ext>
          </a:extLst>
        </p:spPr>
      </p:pic>
      <p:cxnSp>
        <p:nvCxnSpPr>
          <p:cNvPr id="37" name="Прямая соединительная линия 36"/>
          <p:cNvCxnSpPr/>
          <p:nvPr/>
        </p:nvCxnSpPr>
        <p:spPr>
          <a:xfrm flipH="1">
            <a:off x="8926284" y="3578734"/>
            <a:ext cx="615045" cy="0"/>
          </a:xfrm>
          <a:prstGeom prst="line">
            <a:avLst/>
          </a:prstGeom>
        </p:spPr>
        <p:style>
          <a:lnRef idx="3">
            <a:schemeClr val="dk1"/>
          </a:lnRef>
          <a:fillRef idx="0">
            <a:schemeClr val="dk1"/>
          </a:fillRef>
          <a:effectRef idx="2">
            <a:schemeClr val="dk1"/>
          </a:effectRef>
          <a:fontRef idx="minor">
            <a:schemeClr val="tx1"/>
          </a:fontRef>
        </p:style>
      </p:cxnSp>
      <p:pic>
        <p:nvPicPr>
          <p:cNvPr id="1032" name="Picture 8" descr="&amp;Kcy;&amp;acy;&amp;rcy;&amp;tcy;&amp;icy;&amp;ncy;&amp;kcy;&amp;icy; &amp;pcy;&amp;ocy; &amp;zcy;&amp;acy;&amp;pcy;&amp;rcy;&amp;ocy;&amp;scy;&amp;ucy; folder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9109997" y="3292586"/>
            <a:ext cx="536347" cy="536347"/>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8547423" y="4420745"/>
            <a:ext cx="1480459" cy="553998"/>
          </a:xfrm>
          <a:prstGeom prst="rect">
            <a:avLst/>
          </a:prstGeom>
          <a:noFill/>
        </p:spPr>
        <p:txBody>
          <a:bodyPr wrap="square" rtlCol="0">
            <a:spAutoFit/>
          </a:bodyPr>
          <a:lstStyle/>
          <a:p>
            <a:pPr algn="ctr"/>
            <a:r>
              <a:rPr lang="ru-RU" sz="1500" dirty="0">
                <a:latin typeface="Arial" panose="020B0604020202020204" pitchFamily="34" charset="0"/>
                <a:cs typeface="Arial" panose="020B0604020202020204" pitchFamily="34" charset="0"/>
              </a:rPr>
              <a:t>Пространство имен</a:t>
            </a:r>
          </a:p>
        </p:txBody>
      </p:sp>
      <p:sp>
        <p:nvSpPr>
          <p:cNvPr id="39" name="TextBox 38"/>
          <p:cNvSpPr txBox="1"/>
          <p:nvPr/>
        </p:nvSpPr>
        <p:spPr>
          <a:xfrm>
            <a:off x="5612316" y="5907695"/>
            <a:ext cx="1480459" cy="553998"/>
          </a:xfrm>
          <a:prstGeom prst="rect">
            <a:avLst/>
          </a:prstGeom>
          <a:noFill/>
        </p:spPr>
        <p:txBody>
          <a:bodyPr wrap="square" rtlCol="0">
            <a:spAutoFit/>
          </a:bodyPr>
          <a:lstStyle/>
          <a:p>
            <a:pPr algn="ctr"/>
            <a:r>
              <a:rPr lang="ru-RU" sz="1500" dirty="0">
                <a:latin typeface="Arial" panose="020B0604020202020204" pitchFamily="34" charset="0"/>
                <a:cs typeface="Arial" panose="020B0604020202020204" pitchFamily="34" charset="0"/>
              </a:rPr>
              <a:t>Пользователь в Москве</a:t>
            </a:r>
          </a:p>
        </p:txBody>
      </p:sp>
      <p:sp>
        <p:nvSpPr>
          <p:cNvPr id="40" name="TextBox 39"/>
          <p:cNvSpPr txBox="1"/>
          <p:nvPr/>
        </p:nvSpPr>
        <p:spPr>
          <a:xfrm>
            <a:off x="5523401" y="2304186"/>
            <a:ext cx="1480459" cy="553998"/>
          </a:xfrm>
          <a:prstGeom prst="rect">
            <a:avLst/>
          </a:prstGeom>
          <a:noFill/>
        </p:spPr>
        <p:txBody>
          <a:bodyPr wrap="square" rtlCol="0">
            <a:spAutoFit/>
          </a:bodyPr>
          <a:lstStyle/>
          <a:p>
            <a:pPr algn="ctr"/>
            <a:r>
              <a:rPr lang="ru-RU" sz="1500" dirty="0">
                <a:latin typeface="Arial" panose="020B0604020202020204" pitchFamily="34" charset="0"/>
                <a:cs typeface="Arial" panose="020B0604020202020204" pitchFamily="34" charset="0"/>
              </a:rPr>
              <a:t>Пользователь в Нью-Йорке</a:t>
            </a:r>
          </a:p>
        </p:txBody>
      </p:sp>
      <p:sp>
        <p:nvSpPr>
          <p:cNvPr id="41" name="TextBox 40"/>
          <p:cNvSpPr txBox="1"/>
          <p:nvPr/>
        </p:nvSpPr>
        <p:spPr>
          <a:xfrm>
            <a:off x="10683304" y="2040021"/>
            <a:ext cx="1480459" cy="553998"/>
          </a:xfrm>
          <a:prstGeom prst="rect">
            <a:avLst/>
          </a:prstGeom>
          <a:noFill/>
        </p:spPr>
        <p:txBody>
          <a:bodyPr wrap="square" rtlCol="0">
            <a:spAutoFit/>
          </a:bodyPr>
          <a:lstStyle/>
          <a:p>
            <a:pPr algn="ctr"/>
            <a:r>
              <a:rPr lang="ru-RU" sz="1500" dirty="0">
                <a:latin typeface="Arial" panose="020B0604020202020204" pitchFamily="34" charset="0"/>
                <a:cs typeface="Arial" panose="020B0604020202020204" pitchFamily="34" charset="0"/>
              </a:rPr>
              <a:t>Сервер в Нью-Йорке</a:t>
            </a:r>
          </a:p>
        </p:txBody>
      </p:sp>
      <p:sp>
        <p:nvSpPr>
          <p:cNvPr id="42" name="TextBox 41"/>
          <p:cNvSpPr txBox="1"/>
          <p:nvPr/>
        </p:nvSpPr>
        <p:spPr>
          <a:xfrm>
            <a:off x="10683304" y="5696052"/>
            <a:ext cx="1480459" cy="553998"/>
          </a:xfrm>
          <a:prstGeom prst="rect">
            <a:avLst/>
          </a:prstGeom>
          <a:noFill/>
        </p:spPr>
        <p:txBody>
          <a:bodyPr wrap="square" rtlCol="0">
            <a:spAutoFit/>
          </a:bodyPr>
          <a:lstStyle/>
          <a:p>
            <a:pPr algn="ctr"/>
            <a:r>
              <a:rPr lang="ru-RU" sz="1500" dirty="0">
                <a:latin typeface="Arial" panose="020B0604020202020204" pitchFamily="34" charset="0"/>
                <a:cs typeface="Arial" panose="020B0604020202020204" pitchFamily="34" charset="0"/>
              </a:rPr>
              <a:t>Сервер в Москве</a:t>
            </a:r>
          </a:p>
        </p:txBody>
      </p:sp>
      <p:cxnSp>
        <p:nvCxnSpPr>
          <p:cNvPr id="43" name="Прямая со стрелкой 42"/>
          <p:cNvCxnSpPr/>
          <p:nvPr/>
        </p:nvCxnSpPr>
        <p:spPr>
          <a:xfrm flipV="1">
            <a:off x="6924106" y="3691529"/>
            <a:ext cx="2224048" cy="1254408"/>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45" name="Прямая со стрелкой 44"/>
          <p:cNvCxnSpPr/>
          <p:nvPr/>
        </p:nvCxnSpPr>
        <p:spPr>
          <a:xfrm>
            <a:off x="6769514" y="2198630"/>
            <a:ext cx="2340483" cy="1256458"/>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47" name="Прямая со стрелкой 46"/>
          <p:cNvCxnSpPr/>
          <p:nvPr/>
        </p:nvCxnSpPr>
        <p:spPr>
          <a:xfrm flipV="1">
            <a:off x="6814509" y="3633575"/>
            <a:ext cx="2224048" cy="1254408"/>
          </a:xfrm>
          <a:prstGeom prst="straightConnector1">
            <a:avLst/>
          </a:prstGeom>
          <a:ln w="28575">
            <a:solidFill>
              <a:schemeClr val="bg2">
                <a:lumMod val="50000"/>
              </a:schemeClr>
            </a:solidFill>
            <a:prstDash val="sysDash"/>
            <a:headEnd type="triangle" w="med" len="med"/>
            <a:tailEnd type="none" w="med" len="med"/>
          </a:ln>
        </p:spPr>
        <p:style>
          <a:lnRef idx="3">
            <a:schemeClr val="dk1"/>
          </a:lnRef>
          <a:fillRef idx="0">
            <a:schemeClr val="dk1"/>
          </a:fillRef>
          <a:effectRef idx="2">
            <a:schemeClr val="dk1"/>
          </a:effectRef>
          <a:fontRef idx="minor">
            <a:schemeClr val="tx1"/>
          </a:fontRef>
        </p:style>
      </p:cxnSp>
      <p:cxnSp>
        <p:nvCxnSpPr>
          <p:cNvPr id="48" name="Прямая со стрелкой 47"/>
          <p:cNvCxnSpPr/>
          <p:nvPr/>
        </p:nvCxnSpPr>
        <p:spPr>
          <a:xfrm>
            <a:off x="6750114" y="2293669"/>
            <a:ext cx="2288443" cy="1219373"/>
          </a:xfrm>
          <a:prstGeom prst="straightConnector1">
            <a:avLst/>
          </a:prstGeom>
          <a:ln w="28575">
            <a:solidFill>
              <a:schemeClr val="bg2">
                <a:lumMod val="50000"/>
              </a:schemeClr>
            </a:solidFill>
            <a:prstDash val="sysDash"/>
            <a:headEnd type="triangle" w="med" len="med"/>
            <a:tailEnd type="none" w="med" len="med"/>
          </a:ln>
        </p:spPr>
        <p:style>
          <a:lnRef idx="3">
            <a:schemeClr val="dk1"/>
          </a:lnRef>
          <a:fillRef idx="0">
            <a:schemeClr val="dk1"/>
          </a:fillRef>
          <a:effectRef idx="2">
            <a:schemeClr val="dk1"/>
          </a:effectRef>
          <a:fontRef idx="minor">
            <a:schemeClr val="tx1"/>
          </a:fontRef>
        </p:style>
      </p:cxnSp>
      <p:sp>
        <p:nvSpPr>
          <p:cNvPr id="44" name="Овал 43"/>
          <p:cNvSpPr/>
          <p:nvPr/>
        </p:nvSpPr>
        <p:spPr>
          <a:xfrm>
            <a:off x="2116218" y="4398946"/>
            <a:ext cx="188686" cy="18868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300" dirty="0"/>
              <a:t>1</a:t>
            </a:r>
          </a:p>
        </p:txBody>
      </p:sp>
      <p:sp>
        <p:nvSpPr>
          <p:cNvPr id="53" name="Овал 52"/>
          <p:cNvSpPr/>
          <p:nvPr/>
        </p:nvSpPr>
        <p:spPr>
          <a:xfrm>
            <a:off x="5274957" y="3534244"/>
            <a:ext cx="188686" cy="18868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300" dirty="0"/>
              <a:t>2</a:t>
            </a:r>
          </a:p>
        </p:txBody>
      </p:sp>
      <p:sp>
        <p:nvSpPr>
          <p:cNvPr id="54" name="Овал 53"/>
          <p:cNvSpPr/>
          <p:nvPr/>
        </p:nvSpPr>
        <p:spPr>
          <a:xfrm>
            <a:off x="8984228" y="1445021"/>
            <a:ext cx="188686" cy="18868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300" dirty="0"/>
              <a:t>2</a:t>
            </a:r>
          </a:p>
        </p:txBody>
      </p:sp>
      <p:sp>
        <p:nvSpPr>
          <p:cNvPr id="55" name="Овал 54"/>
          <p:cNvSpPr/>
          <p:nvPr/>
        </p:nvSpPr>
        <p:spPr>
          <a:xfrm>
            <a:off x="9139463" y="5256771"/>
            <a:ext cx="188686" cy="18868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300" dirty="0"/>
              <a:t>2</a:t>
            </a:r>
          </a:p>
        </p:txBody>
      </p:sp>
      <p:sp>
        <p:nvSpPr>
          <p:cNvPr id="56" name="Овал 55"/>
          <p:cNvSpPr/>
          <p:nvPr/>
        </p:nvSpPr>
        <p:spPr>
          <a:xfrm>
            <a:off x="7812688" y="4224390"/>
            <a:ext cx="188686" cy="18868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300" dirty="0"/>
              <a:t>1</a:t>
            </a:r>
          </a:p>
        </p:txBody>
      </p:sp>
      <p:sp>
        <p:nvSpPr>
          <p:cNvPr id="57" name="Овал 56"/>
          <p:cNvSpPr/>
          <p:nvPr/>
        </p:nvSpPr>
        <p:spPr>
          <a:xfrm>
            <a:off x="7486185" y="2576613"/>
            <a:ext cx="188686" cy="18868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300" dirty="0"/>
              <a:t>1</a:t>
            </a:r>
          </a:p>
        </p:txBody>
      </p:sp>
      <p:sp>
        <p:nvSpPr>
          <p:cNvPr id="60" name="TextBox 59"/>
          <p:cNvSpPr txBox="1"/>
          <p:nvPr/>
        </p:nvSpPr>
        <p:spPr>
          <a:xfrm>
            <a:off x="10476610" y="3534793"/>
            <a:ext cx="1782313" cy="323165"/>
          </a:xfrm>
          <a:prstGeom prst="rect">
            <a:avLst/>
          </a:prstGeom>
          <a:noFill/>
        </p:spPr>
        <p:txBody>
          <a:bodyPr wrap="square" rtlCol="0">
            <a:spAutoFit/>
          </a:bodyPr>
          <a:lstStyle/>
          <a:p>
            <a:pPr algn="ctr"/>
            <a:r>
              <a:rPr lang="ru-RU" sz="1500" dirty="0">
                <a:latin typeface="Arial" panose="020B0604020202020204" pitchFamily="34" charset="0"/>
                <a:cs typeface="Arial" panose="020B0604020202020204" pitchFamily="34" charset="0"/>
              </a:rPr>
              <a:t>Репликация </a:t>
            </a:r>
            <a:r>
              <a:rPr lang="en-US" sz="1500" dirty="0">
                <a:latin typeface="Arial" panose="020B0604020202020204" pitchFamily="34" charset="0"/>
                <a:cs typeface="Arial" panose="020B0604020202020204" pitchFamily="34" charset="0"/>
              </a:rPr>
              <a:t>DFS</a:t>
            </a:r>
            <a:endParaRPr lang="ru-RU" sz="1500" dirty="0">
              <a:latin typeface="Arial" panose="020B0604020202020204" pitchFamily="34" charset="0"/>
              <a:cs typeface="Arial" panose="020B0604020202020204" pitchFamily="34" charset="0"/>
            </a:endParaRPr>
          </a:p>
        </p:txBody>
      </p:sp>
      <p:sp>
        <p:nvSpPr>
          <p:cNvPr id="61" name="TextBox 60"/>
          <p:cNvSpPr txBox="1"/>
          <p:nvPr/>
        </p:nvSpPr>
        <p:spPr>
          <a:xfrm>
            <a:off x="5213735" y="3485800"/>
            <a:ext cx="2620612" cy="954107"/>
          </a:xfrm>
          <a:prstGeom prst="rect">
            <a:avLst/>
          </a:prstGeom>
          <a:noFill/>
        </p:spPr>
        <p:txBody>
          <a:bodyPr wrap="square" rtlCol="0">
            <a:spAutoFit/>
          </a:bodyPr>
          <a:lstStyle/>
          <a:p>
            <a:pPr algn="ctr"/>
            <a:r>
              <a:rPr lang="ru-RU" sz="1400" dirty="0">
                <a:latin typeface="Arial" panose="020B0604020202020204" pitchFamily="34" charset="0"/>
                <a:cs typeface="Arial" panose="020B0604020202020204" pitchFamily="34" charset="0"/>
              </a:rPr>
              <a:t>Компьютеры клиентов подключаются к первому серверу</a:t>
            </a:r>
            <a:r>
              <a:rPr lang="en-US" sz="1400" dirty="0">
                <a:latin typeface="Arial" panose="020B0604020202020204" pitchFamily="34" charset="0"/>
                <a:cs typeface="Arial" panose="020B0604020202020204" pitchFamily="34" charset="0"/>
              </a:rPr>
              <a:t>, </a:t>
            </a:r>
            <a:r>
              <a:rPr lang="ru-RU" sz="1400" dirty="0">
                <a:latin typeface="Arial" panose="020B0604020202020204" pitchFamily="34" charset="0"/>
                <a:cs typeface="Arial" panose="020B0604020202020204" pitchFamily="34" charset="0"/>
              </a:rPr>
              <a:t>советующему их направлению </a:t>
            </a:r>
          </a:p>
        </p:txBody>
      </p:sp>
      <p:sp>
        <p:nvSpPr>
          <p:cNvPr id="62" name="TextBox 61"/>
          <p:cNvSpPr txBox="1"/>
          <p:nvPr/>
        </p:nvSpPr>
        <p:spPr>
          <a:xfrm>
            <a:off x="2066466" y="4413076"/>
            <a:ext cx="3241698" cy="1600438"/>
          </a:xfrm>
          <a:prstGeom prst="rect">
            <a:avLst/>
          </a:prstGeom>
          <a:noFill/>
        </p:spPr>
        <p:txBody>
          <a:bodyPr wrap="square" rtlCol="0">
            <a:spAutoFit/>
          </a:bodyPr>
          <a:lstStyle/>
          <a:p>
            <a:pPr algn="ctr"/>
            <a:r>
              <a:rPr lang="ru-RU" sz="1400" dirty="0">
                <a:latin typeface="Arial" panose="020B0604020202020204" pitchFamily="34" charset="0"/>
                <a:cs typeface="Arial" panose="020B0604020202020204" pitchFamily="34" charset="0"/>
              </a:rPr>
              <a:t>Когда пользователи получают доступ к папке с конечными объектами пространства имен, клиентский компьютер устанавливает связь с сервером имен и получает от него направление</a:t>
            </a:r>
          </a:p>
        </p:txBody>
      </p:sp>
    </p:spTree>
    <p:extLst>
      <p:ext uri="{BB962C8B-B14F-4D97-AF65-F5344CB8AC3E}">
        <p14:creationId xmlns:p14="http://schemas.microsoft.com/office/powerpoint/2010/main" val="3105083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99552" y="159439"/>
            <a:ext cx="7773988"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600" dirty="0">
                <a:solidFill>
                  <a:schemeClr val="bg1"/>
                </a:solidFill>
              </a:rPr>
              <a:t>Что такое пространство имен </a:t>
            </a:r>
            <a:r>
              <a:rPr lang="en-US" sz="3600" dirty="0">
                <a:solidFill>
                  <a:schemeClr val="bg1"/>
                </a:solidFill>
              </a:rPr>
              <a:t>DFS?</a:t>
            </a:r>
          </a:p>
        </p:txBody>
      </p:sp>
      <p:sp>
        <p:nvSpPr>
          <p:cNvPr id="3" name="Content Placeholder 2"/>
          <p:cNvSpPr>
            <a:spLocks noGrp="1"/>
          </p:cNvSpPr>
          <p:nvPr/>
        </p:nvSpPr>
        <p:spPr bwMode="auto">
          <a:xfrm>
            <a:off x="297951" y="1038879"/>
            <a:ext cx="6509525" cy="30476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ru-RU" sz="1600" dirty="0">
                <a:latin typeface="Arial" panose="020B0604020202020204" pitchFamily="34" charset="0"/>
                <a:cs typeface="Arial" panose="020B0604020202020204" pitchFamily="34" charset="0"/>
              </a:rPr>
              <a:t>Пространство имен DFS может быть сконфигурировано как:</a:t>
            </a:r>
            <a:endParaRPr lang="en-US" sz="1600" dirty="0">
              <a:latin typeface="Arial" panose="020B0604020202020204" pitchFamily="34" charset="0"/>
              <a:cs typeface="Arial" panose="020B0604020202020204" pitchFamily="34" charset="0"/>
            </a:endParaRPr>
          </a:p>
          <a:p>
            <a:pPr marL="268288" indent="-268288">
              <a:buFont typeface="Wingdings" panose="05000000000000000000" pitchFamily="2" charset="2"/>
              <a:buChar char="Ø"/>
            </a:pPr>
            <a:r>
              <a:rPr lang="ru-RU" sz="1600" dirty="0">
                <a:latin typeface="Arial" panose="020B0604020202020204" pitchFamily="34" charset="0"/>
                <a:cs typeface="Arial" panose="020B0604020202020204" pitchFamily="34" charset="0"/>
              </a:rPr>
              <a:t>Доменное пространство имен</a:t>
            </a:r>
            <a:endParaRPr lang="en-US" sz="1600" dirty="0">
              <a:latin typeface="Arial" panose="020B0604020202020204" pitchFamily="34" charset="0"/>
              <a:cs typeface="Arial" panose="020B0604020202020204" pitchFamily="34" charset="0"/>
            </a:endParaRPr>
          </a:p>
          <a:p>
            <a:pPr lvl="1" indent="-190500">
              <a:buFont typeface="Wingdings" panose="05000000000000000000" pitchFamily="2" charset="2"/>
              <a:buChar char="ü"/>
            </a:pPr>
            <a:r>
              <a:rPr lang="ru-RU" sz="1600" dirty="0">
                <a:latin typeface="Arial" panose="020B0604020202020204" pitchFamily="34" charset="0"/>
                <a:cs typeface="Arial" panose="020B0604020202020204" pitchFamily="34" charset="0"/>
              </a:rPr>
              <a:t>Пространство имен, которое хранится в доменных службах </a:t>
            </a:r>
            <a:r>
              <a:rPr lang="ru-RU" sz="1600" dirty="0" err="1">
                <a:latin typeface="Arial" panose="020B0604020202020204" pitchFamily="34" charset="0"/>
                <a:cs typeface="Arial" panose="020B0604020202020204" pitchFamily="34" charset="0"/>
              </a:rPr>
              <a:t>Active</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Directory</a:t>
            </a:r>
            <a:endParaRPr lang="en-US" sz="1600" dirty="0">
              <a:latin typeface="Arial" panose="020B0604020202020204" pitchFamily="34" charset="0"/>
              <a:cs typeface="Arial" panose="020B0604020202020204" pitchFamily="34" charset="0"/>
            </a:endParaRPr>
          </a:p>
          <a:p>
            <a:pPr lvl="1" indent="-190500">
              <a:buFont typeface="Wingdings" panose="05000000000000000000" pitchFamily="2" charset="2"/>
              <a:buChar char="ü"/>
            </a:pPr>
            <a:r>
              <a:rPr lang="ru-RU" sz="1600" dirty="0">
                <a:latin typeface="Arial" panose="020B0604020202020204" pitchFamily="34" charset="0"/>
                <a:cs typeface="Arial" panose="020B0604020202020204" pitchFamily="34" charset="0"/>
              </a:rPr>
              <a:t>Увеличивает избыточность для хостинга пространства имен</a:t>
            </a:r>
            <a:endParaRPr lang="en-US" sz="1600" dirty="0">
              <a:latin typeface="Arial" panose="020B0604020202020204" pitchFamily="34" charset="0"/>
              <a:cs typeface="Arial" panose="020B0604020202020204" pitchFamily="34" charset="0"/>
            </a:endParaRPr>
          </a:p>
          <a:p>
            <a:pPr marL="268288" indent="-268288">
              <a:buFont typeface="Wingdings" panose="05000000000000000000" pitchFamily="2" charset="2"/>
              <a:buChar char="Ø"/>
            </a:pPr>
            <a:r>
              <a:rPr lang="ru-RU" sz="1600" dirty="0">
                <a:latin typeface="Arial" panose="020B0604020202020204" pitchFamily="34" charset="0"/>
                <a:cs typeface="Arial" panose="020B0604020202020204" pitchFamily="34" charset="0"/>
              </a:rPr>
              <a:t>Отдельное удаленное пространство имен</a:t>
            </a:r>
            <a:endParaRPr lang="en-US" sz="1600" dirty="0">
              <a:latin typeface="Arial" panose="020B0604020202020204" pitchFamily="34" charset="0"/>
              <a:cs typeface="Arial" panose="020B0604020202020204" pitchFamily="34" charset="0"/>
            </a:endParaRPr>
          </a:p>
          <a:p>
            <a:pPr lvl="1">
              <a:buFont typeface="Wingdings" panose="05000000000000000000" pitchFamily="2" charset="2"/>
              <a:buChar char="ü"/>
            </a:pPr>
            <a:r>
              <a:rPr lang="ru-RU" sz="1600" dirty="0">
                <a:latin typeface="Arial" panose="020B0604020202020204" pitchFamily="34" charset="0"/>
                <a:cs typeface="Arial" panose="020B0604020202020204" pitchFamily="34" charset="0"/>
              </a:rPr>
              <a:t>Пространство имен хранится на локальном сервере</a:t>
            </a:r>
            <a:endParaRPr lang="en-US" sz="1600" dirty="0">
              <a:latin typeface="Arial" panose="020B0604020202020204" pitchFamily="34" charset="0"/>
              <a:cs typeface="Arial" panose="020B0604020202020204" pitchFamily="34" charset="0"/>
            </a:endParaRPr>
          </a:p>
          <a:p>
            <a:pPr lvl="1">
              <a:buFont typeface="Wingdings" panose="05000000000000000000" pitchFamily="2" charset="2"/>
              <a:buChar char="ü"/>
            </a:pPr>
            <a:r>
              <a:rPr lang="ru-RU" sz="1600" dirty="0">
                <a:latin typeface="Arial" panose="020B0604020202020204" pitchFamily="34" charset="0"/>
                <a:cs typeface="Arial" panose="020B0604020202020204" pitchFamily="34" charset="0"/>
              </a:rPr>
              <a:t>Избыточность достигается только если оно хранится на отказоустойчивом кластер</a:t>
            </a:r>
          </a:p>
        </p:txBody>
      </p:sp>
      <p:grpSp>
        <p:nvGrpSpPr>
          <p:cNvPr id="19" name="Группа 18"/>
          <p:cNvGrpSpPr/>
          <p:nvPr/>
        </p:nvGrpSpPr>
        <p:grpSpPr>
          <a:xfrm>
            <a:off x="209812" y="3912847"/>
            <a:ext cx="6320966" cy="2690319"/>
            <a:chOff x="579564" y="4064000"/>
            <a:chExt cx="5334398" cy="2690319"/>
          </a:xfrm>
        </p:grpSpPr>
        <p:sp>
          <p:nvSpPr>
            <p:cNvPr id="6" name="Прямоугольник 5"/>
            <p:cNvSpPr/>
            <p:nvPr/>
          </p:nvSpPr>
          <p:spPr>
            <a:xfrm>
              <a:off x="633339" y="4064001"/>
              <a:ext cx="2596090" cy="269031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8" name="Прямоугольник 7"/>
            <p:cNvSpPr/>
            <p:nvPr/>
          </p:nvSpPr>
          <p:spPr>
            <a:xfrm>
              <a:off x="3276172" y="4064000"/>
              <a:ext cx="2596090" cy="269031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7" name="Прямоугольник 6"/>
            <p:cNvSpPr/>
            <p:nvPr/>
          </p:nvSpPr>
          <p:spPr>
            <a:xfrm>
              <a:off x="812800" y="4586515"/>
              <a:ext cx="2191657" cy="5152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812800" y="5522687"/>
              <a:ext cx="2191657" cy="8102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3468915" y="4409028"/>
              <a:ext cx="2191657" cy="5039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3468915" y="5181600"/>
              <a:ext cx="2191657" cy="1473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Picture 2" descr="File-Application_Ser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8871" y="5634259"/>
              <a:ext cx="330378" cy="58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amp;Kcy;&amp;acy;&amp;rcy;&amp;tcy;&amp;icy;&amp;ncy;&amp;kcy;&amp;icy; &amp;pcy;&amp;ocy; &amp;zcy;&amp;acy;&amp;pcy;&amp;rcy;&amp;ocy;&amp;scy;&amp;ucy; folder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966182" y="4624753"/>
              <a:ext cx="425378" cy="42537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amp;Kcy;&amp;acy;&amp;rcy;&amp;tcy;&amp;icy;&amp;ncy;&amp;kcy;&amp;icy; &amp;pcy;&amp;ocy; &amp;zcy;&amp;acy;&amp;pcy;&amp;rcy;&amp;ocy;&amp;scy;&amp;ucy; folder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610499" y="4454512"/>
              <a:ext cx="425378" cy="42537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File-Application_Ser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2820" y="5215498"/>
              <a:ext cx="248697" cy="44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File-Application_Ser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2820" y="5687451"/>
              <a:ext cx="248697" cy="44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File-Application_Ser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2820" y="6193777"/>
              <a:ext cx="248697" cy="44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342525" y="4705643"/>
              <a:ext cx="1514200" cy="276999"/>
            </a:xfrm>
            <a:prstGeom prst="rect">
              <a:avLst/>
            </a:prstGeom>
            <a:noFill/>
          </p:spPr>
          <p:txBody>
            <a:bodyPr wrap="square" rtlCol="0">
              <a:spAutoFit/>
            </a:bodyPr>
            <a:lstStyle/>
            <a:p>
              <a:r>
                <a:rPr lang="ru-RU"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Software\ Public</a:t>
              </a:r>
              <a:endParaRPr lang="ru-RU" sz="1200" dirty="0">
                <a:latin typeface="Arial" panose="020B0604020202020204" pitchFamily="34" charset="0"/>
                <a:cs typeface="Arial" panose="020B0604020202020204" pitchFamily="34" charset="0"/>
              </a:endParaRPr>
            </a:p>
          </p:txBody>
        </p:sp>
        <p:sp>
          <p:nvSpPr>
            <p:cNvPr id="20" name="TextBox 19"/>
            <p:cNvSpPr txBox="1"/>
            <p:nvPr/>
          </p:nvSpPr>
          <p:spPr>
            <a:xfrm>
              <a:off x="1474558" y="5827927"/>
              <a:ext cx="1514200" cy="276999"/>
            </a:xfrm>
            <a:prstGeom prst="rect">
              <a:avLst/>
            </a:prstGeom>
            <a:noFill/>
          </p:spPr>
          <p:txBody>
            <a:bodyPr wrap="square" rtlCol="0">
              <a:spAutoFit/>
            </a:bodyPr>
            <a:lstStyle/>
            <a:p>
              <a:r>
                <a:rPr lang="ru-RU"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Software\ Public</a:t>
              </a:r>
              <a:endParaRPr lang="ru-RU" sz="1200" dirty="0">
                <a:latin typeface="Arial" panose="020B0604020202020204" pitchFamily="34" charset="0"/>
                <a:cs typeface="Arial" panose="020B0604020202020204" pitchFamily="34" charset="0"/>
              </a:endParaRPr>
            </a:p>
          </p:txBody>
        </p:sp>
        <p:sp>
          <p:nvSpPr>
            <p:cNvPr id="21" name="TextBox 20"/>
            <p:cNvSpPr txBox="1"/>
            <p:nvPr/>
          </p:nvSpPr>
          <p:spPr>
            <a:xfrm>
              <a:off x="3949604" y="4547229"/>
              <a:ext cx="1878085" cy="276999"/>
            </a:xfrm>
            <a:prstGeom prst="rect">
              <a:avLst/>
            </a:prstGeom>
            <a:noFill/>
          </p:spPr>
          <p:txBody>
            <a:bodyPr wrap="square" rtlCol="0">
              <a:spAutoFit/>
            </a:bodyPr>
            <a:lstStyle/>
            <a:p>
              <a:r>
                <a:rPr lang="ru-RU"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Contoso.com\ Public</a:t>
              </a:r>
              <a:endParaRPr lang="ru-RU" sz="1200" dirty="0">
                <a:latin typeface="Arial" panose="020B0604020202020204" pitchFamily="34" charset="0"/>
                <a:cs typeface="Arial" panose="020B0604020202020204" pitchFamily="34" charset="0"/>
              </a:endParaRPr>
            </a:p>
          </p:txBody>
        </p:sp>
        <p:sp>
          <p:nvSpPr>
            <p:cNvPr id="22" name="TextBox 21"/>
            <p:cNvSpPr txBox="1"/>
            <p:nvPr/>
          </p:nvSpPr>
          <p:spPr>
            <a:xfrm>
              <a:off x="3991517" y="5326319"/>
              <a:ext cx="1878085" cy="276999"/>
            </a:xfrm>
            <a:prstGeom prst="rect">
              <a:avLst/>
            </a:prstGeom>
            <a:noFill/>
          </p:spPr>
          <p:txBody>
            <a:bodyPr wrap="square" rtlCol="0">
              <a:spAutoFit/>
            </a:bodyPr>
            <a:lstStyle/>
            <a:p>
              <a:r>
                <a:rPr lang="ru-RU"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FS1 \ Public</a:t>
              </a:r>
              <a:endParaRPr lang="ru-RU" sz="1200" dirty="0">
                <a:latin typeface="Arial" panose="020B0604020202020204" pitchFamily="34" charset="0"/>
                <a:cs typeface="Arial" panose="020B0604020202020204" pitchFamily="34" charset="0"/>
              </a:endParaRPr>
            </a:p>
          </p:txBody>
        </p:sp>
        <p:sp>
          <p:nvSpPr>
            <p:cNvPr id="23" name="TextBox 22"/>
            <p:cNvSpPr txBox="1"/>
            <p:nvPr/>
          </p:nvSpPr>
          <p:spPr>
            <a:xfrm>
              <a:off x="4003270" y="5819563"/>
              <a:ext cx="1878085" cy="276999"/>
            </a:xfrm>
            <a:prstGeom prst="rect">
              <a:avLst/>
            </a:prstGeom>
            <a:noFill/>
          </p:spPr>
          <p:txBody>
            <a:bodyPr wrap="square" rtlCol="0">
              <a:spAutoFit/>
            </a:bodyPr>
            <a:lstStyle/>
            <a:p>
              <a:r>
                <a:rPr lang="ru-RU"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FS2 \ Public</a:t>
              </a:r>
              <a:endParaRPr lang="ru-RU" sz="1200" dirty="0">
                <a:latin typeface="Arial" panose="020B0604020202020204" pitchFamily="34" charset="0"/>
                <a:cs typeface="Arial" panose="020B0604020202020204" pitchFamily="34" charset="0"/>
              </a:endParaRPr>
            </a:p>
          </p:txBody>
        </p:sp>
        <p:sp>
          <p:nvSpPr>
            <p:cNvPr id="24" name="TextBox 23"/>
            <p:cNvSpPr txBox="1"/>
            <p:nvPr/>
          </p:nvSpPr>
          <p:spPr>
            <a:xfrm>
              <a:off x="4035877" y="6265350"/>
              <a:ext cx="1878085" cy="276999"/>
            </a:xfrm>
            <a:prstGeom prst="rect">
              <a:avLst/>
            </a:prstGeom>
            <a:noFill/>
          </p:spPr>
          <p:txBody>
            <a:bodyPr wrap="square" rtlCol="0">
              <a:spAutoFit/>
            </a:bodyPr>
            <a:lstStyle/>
            <a:p>
              <a:r>
                <a:rPr lang="ru-RU"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FS3 \ Public</a:t>
              </a:r>
              <a:endParaRPr lang="ru-RU" sz="1200" dirty="0">
                <a:latin typeface="Arial" panose="020B0604020202020204" pitchFamily="34" charset="0"/>
                <a:cs typeface="Arial" panose="020B0604020202020204" pitchFamily="34" charset="0"/>
              </a:endParaRPr>
            </a:p>
          </p:txBody>
        </p:sp>
        <p:sp>
          <p:nvSpPr>
            <p:cNvPr id="25" name="TextBox 24"/>
            <p:cNvSpPr txBox="1"/>
            <p:nvPr/>
          </p:nvSpPr>
          <p:spPr>
            <a:xfrm>
              <a:off x="680082" y="4218452"/>
              <a:ext cx="2499243" cy="430887"/>
            </a:xfrm>
            <a:prstGeom prst="rect">
              <a:avLst/>
            </a:prstGeom>
            <a:noFill/>
          </p:spPr>
          <p:txBody>
            <a:bodyPr wrap="square" rtlCol="0">
              <a:spAutoFit/>
            </a:bodyPr>
            <a:lstStyle/>
            <a:p>
              <a:pPr algn="ctr"/>
              <a:r>
                <a:rPr lang="ru-RU" sz="1050" dirty="0">
                  <a:latin typeface="Arial" panose="020B0604020202020204" pitchFamily="34" charset="0"/>
                  <a:cs typeface="Arial" panose="020B0604020202020204" pitchFamily="34" charset="0"/>
                </a:rPr>
                <a:t>Как пользователь видит </a:t>
              </a:r>
              <a:r>
                <a:rPr lang="en-US" sz="1050" dirty="0">
                  <a:latin typeface="Arial" panose="020B0604020202020204" pitchFamily="34" charset="0"/>
                  <a:cs typeface="Arial" panose="020B0604020202020204" pitchFamily="34" charset="0"/>
                </a:rPr>
                <a:t>Stand-Alone Root</a:t>
              </a:r>
              <a:endParaRPr lang="ru-RU" sz="1050" dirty="0">
                <a:latin typeface="Arial" panose="020B0604020202020204" pitchFamily="34" charset="0"/>
                <a:cs typeface="Arial" panose="020B0604020202020204" pitchFamily="34" charset="0"/>
              </a:endParaRPr>
            </a:p>
          </p:txBody>
        </p:sp>
        <p:sp>
          <p:nvSpPr>
            <p:cNvPr id="26" name="TextBox 25"/>
            <p:cNvSpPr txBox="1"/>
            <p:nvPr/>
          </p:nvSpPr>
          <p:spPr>
            <a:xfrm>
              <a:off x="3276172" y="4148062"/>
              <a:ext cx="2499243" cy="415498"/>
            </a:xfrm>
            <a:prstGeom prst="rect">
              <a:avLst/>
            </a:prstGeom>
            <a:noFill/>
          </p:spPr>
          <p:txBody>
            <a:bodyPr wrap="square" rtlCol="0">
              <a:spAutoFit/>
            </a:bodyPr>
            <a:lstStyle/>
            <a:p>
              <a:pPr algn="ctr"/>
              <a:r>
                <a:rPr lang="ru-RU" sz="1050" dirty="0">
                  <a:latin typeface="Arial" panose="020B0604020202020204" pitchFamily="34" charset="0"/>
                  <a:cs typeface="Arial" panose="020B0604020202020204" pitchFamily="34" charset="0"/>
                </a:rPr>
                <a:t>Как пользователь видит </a:t>
              </a:r>
              <a:r>
                <a:rPr lang="en-US" sz="1050" dirty="0">
                  <a:latin typeface="Arial" panose="020B0604020202020204" pitchFamily="34" charset="0"/>
                  <a:cs typeface="Arial" panose="020B0604020202020204" pitchFamily="34" charset="0"/>
                </a:rPr>
                <a:t>Domain-based Root</a:t>
              </a:r>
              <a:endParaRPr lang="ru-RU" sz="1050" dirty="0">
                <a:latin typeface="Arial" panose="020B0604020202020204" pitchFamily="34" charset="0"/>
                <a:cs typeface="Arial" panose="020B0604020202020204" pitchFamily="34" charset="0"/>
              </a:endParaRPr>
            </a:p>
          </p:txBody>
        </p:sp>
        <p:sp>
          <p:nvSpPr>
            <p:cNvPr id="27" name="TextBox 26"/>
            <p:cNvSpPr txBox="1"/>
            <p:nvPr/>
          </p:nvSpPr>
          <p:spPr>
            <a:xfrm>
              <a:off x="3149599" y="4935731"/>
              <a:ext cx="2752388" cy="253916"/>
            </a:xfrm>
            <a:prstGeom prst="rect">
              <a:avLst/>
            </a:prstGeom>
            <a:noFill/>
          </p:spPr>
          <p:txBody>
            <a:bodyPr wrap="square" rtlCol="0">
              <a:spAutoFit/>
            </a:bodyPr>
            <a:lstStyle/>
            <a:p>
              <a:pPr algn="ctr"/>
              <a:r>
                <a:rPr lang="ru-RU" sz="1050" dirty="0">
                  <a:latin typeface="Arial" panose="020B0604020202020204" pitchFamily="34" charset="0"/>
                  <a:cs typeface="Arial" panose="020B0604020202020204" pitchFamily="34" charset="0"/>
                </a:rPr>
                <a:t>Как администратор видит </a:t>
              </a:r>
              <a:r>
                <a:rPr lang="en-US" sz="1050" dirty="0">
                  <a:latin typeface="Arial" panose="020B0604020202020204" pitchFamily="34" charset="0"/>
                  <a:cs typeface="Arial" panose="020B0604020202020204" pitchFamily="34" charset="0"/>
                </a:rPr>
                <a:t>Root Servers</a:t>
              </a:r>
              <a:endParaRPr lang="ru-RU" sz="1050" dirty="0">
                <a:latin typeface="Arial" panose="020B0604020202020204" pitchFamily="34" charset="0"/>
                <a:cs typeface="Arial" panose="020B0604020202020204" pitchFamily="34" charset="0"/>
              </a:endParaRPr>
            </a:p>
          </p:txBody>
        </p:sp>
        <p:sp>
          <p:nvSpPr>
            <p:cNvPr id="28" name="TextBox 27"/>
            <p:cNvSpPr txBox="1"/>
            <p:nvPr/>
          </p:nvSpPr>
          <p:spPr>
            <a:xfrm>
              <a:off x="579564" y="5224755"/>
              <a:ext cx="2752388" cy="253916"/>
            </a:xfrm>
            <a:prstGeom prst="rect">
              <a:avLst/>
            </a:prstGeom>
            <a:noFill/>
          </p:spPr>
          <p:txBody>
            <a:bodyPr wrap="square" rtlCol="0">
              <a:spAutoFit/>
            </a:bodyPr>
            <a:lstStyle/>
            <a:p>
              <a:pPr algn="ctr"/>
              <a:r>
                <a:rPr lang="ru-RU" sz="1050" dirty="0">
                  <a:latin typeface="Arial" panose="020B0604020202020204" pitchFamily="34" charset="0"/>
                  <a:cs typeface="Arial" panose="020B0604020202020204" pitchFamily="34" charset="0"/>
                </a:rPr>
                <a:t>Как администратор видит </a:t>
              </a:r>
              <a:r>
                <a:rPr lang="en-US" sz="1050" dirty="0">
                  <a:latin typeface="Arial" panose="020B0604020202020204" pitchFamily="34" charset="0"/>
                  <a:cs typeface="Arial" panose="020B0604020202020204" pitchFamily="34" charset="0"/>
                </a:rPr>
                <a:t>Root Servers</a:t>
              </a:r>
              <a:endParaRPr lang="ru-RU" sz="1050" dirty="0">
                <a:latin typeface="Arial" panose="020B0604020202020204" pitchFamily="34" charset="0"/>
                <a:cs typeface="Arial" panose="020B0604020202020204" pitchFamily="34" charset="0"/>
              </a:endParaRPr>
            </a:p>
          </p:txBody>
        </p:sp>
      </p:grpSp>
      <p:sp>
        <p:nvSpPr>
          <p:cNvPr id="29" name="Прямоугольник 28"/>
          <p:cNvSpPr/>
          <p:nvPr/>
        </p:nvSpPr>
        <p:spPr>
          <a:xfrm>
            <a:off x="7220595" y="3359412"/>
            <a:ext cx="2076664" cy="277473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Прямоугольник 30"/>
          <p:cNvSpPr/>
          <p:nvPr/>
        </p:nvSpPr>
        <p:spPr>
          <a:xfrm>
            <a:off x="9590359" y="1575775"/>
            <a:ext cx="2333513" cy="277473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4" name="Picture 2" descr="File-Application_Ser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04926" y="3447557"/>
            <a:ext cx="411067" cy="616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 descr="File-Application_Ser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7297" y="3604626"/>
            <a:ext cx="411067" cy="616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 descr="File-Application_Ser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0869" y="3709269"/>
            <a:ext cx="411067" cy="616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 descr="File-Application_Ser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7818" y="2654919"/>
            <a:ext cx="565012" cy="84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 name="Прямая соединительная линия 40"/>
          <p:cNvCxnSpPr>
            <a:stCxn id="35" idx="2"/>
          </p:cNvCxnSpPr>
          <p:nvPr/>
        </p:nvCxnSpPr>
        <p:spPr>
          <a:xfrm flipH="1">
            <a:off x="7572830" y="4221069"/>
            <a:ext cx="1" cy="15378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flipH="1">
            <a:off x="7562186" y="4660998"/>
            <a:ext cx="5826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9" name="Picture 6" descr="&amp;Kcy;&amp;acy;&amp;rcy;&amp;tcy;&amp;icy;&amp;ncy;&amp;kcy;&amp;icy; &amp;pcy;&amp;ocy; &amp;zcy;&amp;acy;&amp;pcy;&amp;rcy;&amp;ocy;&amp;scy;&amp;ucy; folder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5758" y="4443889"/>
            <a:ext cx="358185" cy="358185"/>
          </a:xfrm>
          <a:prstGeom prst="rect">
            <a:avLst/>
          </a:prstGeom>
          <a:noFill/>
          <a:extLst>
            <a:ext uri="{909E8E84-426E-40DD-AFC4-6F175D3DCCD1}">
              <a14:hiddenFill xmlns:a14="http://schemas.microsoft.com/office/drawing/2010/main">
                <a:solidFill>
                  <a:srgbClr val="FFFFFF"/>
                </a:solidFill>
              </a14:hiddenFill>
            </a:ext>
          </a:extLst>
        </p:spPr>
      </p:pic>
      <p:cxnSp>
        <p:nvCxnSpPr>
          <p:cNvPr id="46" name="Прямая соединительная линия 45"/>
          <p:cNvCxnSpPr/>
          <p:nvPr/>
        </p:nvCxnSpPr>
        <p:spPr>
          <a:xfrm flipH="1">
            <a:off x="7568048" y="5758962"/>
            <a:ext cx="5826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0" name="Picture 8" descr="&amp;Kcy;&amp;acy;&amp;rcy;&amp;tcy;&amp;icy;&amp;ncy;&amp;kcy;&amp;icy; &amp;pcy;&amp;ocy; &amp;zcy;&amp;acy;&amp;pcy;&amp;rcy;&amp;ocy;&amp;scy;&amp;ucy; folder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744406" y="5522687"/>
            <a:ext cx="504049" cy="425378"/>
          </a:xfrm>
          <a:prstGeom prst="rect">
            <a:avLst/>
          </a:prstGeom>
          <a:noFill/>
          <a:extLst>
            <a:ext uri="{909E8E84-426E-40DD-AFC4-6F175D3DCCD1}">
              <a14:hiddenFill xmlns:a14="http://schemas.microsoft.com/office/drawing/2010/main">
                <a:solidFill>
                  <a:srgbClr val="FFFFFF"/>
                </a:solidFill>
              </a14:hiddenFill>
            </a:ext>
          </a:extLst>
        </p:spPr>
      </p:pic>
      <p:cxnSp>
        <p:nvCxnSpPr>
          <p:cNvPr id="48" name="Прямая соединительная линия 47"/>
          <p:cNvCxnSpPr/>
          <p:nvPr/>
        </p:nvCxnSpPr>
        <p:spPr>
          <a:xfrm flipH="1" flipV="1">
            <a:off x="8110991" y="4752077"/>
            <a:ext cx="3930" cy="6049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flipH="1">
            <a:off x="8110991" y="5351713"/>
            <a:ext cx="5826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8" name="Picture 8" descr="&amp;Kcy;&amp;acy;&amp;rcy;&amp;tcy;&amp;icy;&amp;ncy;&amp;kcy;&amp;icy; &amp;pcy;&amp;ocy; &amp;zcy;&amp;acy;&amp;pcy;&amp;rcy;&amp;ocy;&amp;scy;&amp;ucy; folder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315533" y="5113630"/>
            <a:ext cx="504049" cy="425378"/>
          </a:xfrm>
          <a:prstGeom prst="rect">
            <a:avLst/>
          </a:prstGeom>
          <a:noFill/>
          <a:extLst>
            <a:ext uri="{909E8E84-426E-40DD-AFC4-6F175D3DCCD1}">
              <a14:hiddenFill xmlns:a14="http://schemas.microsoft.com/office/drawing/2010/main">
                <a:solidFill>
                  <a:srgbClr val="FFFFFF"/>
                </a:solidFill>
              </a14:hiddenFill>
            </a:ext>
          </a:extLst>
        </p:spPr>
      </p:pic>
      <p:cxnSp>
        <p:nvCxnSpPr>
          <p:cNvPr id="51" name="Прямая соединительная линия 50"/>
          <p:cNvCxnSpPr/>
          <p:nvPr/>
        </p:nvCxnSpPr>
        <p:spPr>
          <a:xfrm flipH="1" flipV="1">
            <a:off x="7573683" y="5685624"/>
            <a:ext cx="3930" cy="310964"/>
          </a:xfrm>
          <a:prstGeom prst="line">
            <a:avLst/>
          </a:prstGeom>
          <a:ln w="19050">
            <a:solidFill>
              <a:schemeClr val="tx1"/>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8710887" y="5210027"/>
            <a:ext cx="999297"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Tools</a:t>
            </a:r>
            <a:endParaRPr lang="ru-RU" sz="1200" dirty="0">
              <a:latin typeface="Arial" panose="020B0604020202020204" pitchFamily="34" charset="0"/>
              <a:cs typeface="Arial" panose="020B0604020202020204" pitchFamily="34" charset="0"/>
            </a:endParaRPr>
          </a:p>
        </p:txBody>
      </p:sp>
      <p:sp>
        <p:nvSpPr>
          <p:cNvPr id="54" name="TextBox 53"/>
          <p:cNvSpPr txBox="1"/>
          <p:nvPr/>
        </p:nvSpPr>
        <p:spPr>
          <a:xfrm>
            <a:off x="8092213" y="5641201"/>
            <a:ext cx="2225427"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Training Guides</a:t>
            </a:r>
            <a:endParaRPr lang="ru-RU" sz="1200" dirty="0">
              <a:latin typeface="Arial" panose="020B0604020202020204" pitchFamily="34" charset="0"/>
              <a:cs typeface="Arial" panose="020B0604020202020204" pitchFamily="34" charset="0"/>
            </a:endParaRPr>
          </a:p>
        </p:txBody>
      </p:sp>
      <p:sp>
        <p:nvSpPr>
          <p:cNvPr id="55" name="TextBox 54"/>
          <p:cNvSpPr txBox="1"/>
          <p:nvPr/>
        </p:nvSpPr>
        <p:spPr>
          <a:xfrm>
            <a:off x="8315533" y="4501494"/>
            <a:ext cx="2225427"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Software</a:t>
            </a:r>
            <a:endParaRPr lang="ru-RU" sz="1200" dirty="0">
              <a:latin typeface="Arial" panose="020B0604020202020204" pitchFamily="34" charset="0"/>
              <a:cs typeface="Arial" panose="020B0604020202020204" pitchFamily="34" charset="0"/>
            </a:endParaRPr>
          </a:p>
        </p:txBody>
      </p:sp>
      <p:sp>
        <p:nvSpPr>
          <p:cNvPr id="56" name="TextBox 55"/>
          <p:cNvSpPr txBox="1"/>
          <p:nvPr/>
        </p:nvSpPr>
        <p:spPr>
          <a:xfrm>
            <a:off x="8023207" y="3937298"/>
            <a:ext cx="2225427"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\\Contoso\Public</a:t>
            </a:r>
            <a:endParaRPr lang="ru-RU" sz="1200" dirty="0">
              <a:latin typeface="Arial" panose="020B0604020202020204" pitchFamily="34" charset="0"/>
              <a:cs typeface="Arial" panose="020B0604020202020204" pitchFamily="34" charset="0"/>
            </a:endParaRPr>
          </a:p>
        </p:txBody>
      </p:sp>
      <p:sp>
        <p:nvSpPr>
          <p:cNvPr id="57" name="TextBox 56"/>
          <p:cNvSpPr txBox="1"/>
          <p:nvPr/>
        </p:nvSpPr>
        <p:spPr>
          <a:xfrm>
            <a:off x="7508569" y="3009066"/>
            <a:ext cx="1679470" cy="276999"/>
          </a:xfrm>
          <a:prstGeom prst="rect">
            <a:avLst/>
          </a:prstGeom>
          <a:noFill/>
        </p:spPr>
        <p:txBody>
          <a:bodyPr wrap="square" rtlCol="0">
            <a:spAutoFit/>
          </a:bodyPr>
          <a:lstStyle/>
          <a:p>
            <a:r>
              <a:rPr lang="ru-RU" sz="1200" b="1" dirty="0">
                <a:latin typeface="Arial" panose="020B0604020202020204" pitchFamily="34" charset="0"/>
                <a:cs typeface="Arial" panose="020B0604020202020204" pitchFamily="34" charset="0"/>
              </a:rPr>
              <a:t>Пространство имен</a:t>
            </a:r>
          </a:p>
        </p:txBody>
      </p:sp>
      <p:sp>
        <p:nvSpPr>
          <p:cNvPr id="58" name="TextBox 57"/>
          <p:cNvSpPr txBox="1"/>
          <p:nvPr/>
        </p:nvSpPr>
        <p:spPr>
          <a:xfrm>
            <a:off x="9590359" y="1251604"/>
            <a:ext cx="2225427" cy="276999"/>
          </a:xfrm>
          <a:prstGeom prst="rect">
            <a:avLst/>
          </a:prstGeom>
          <a:noFill/>
        </p:spPr>
        <p:txBody>
          <a:bodyPr wrap="square" rtlCol="0">
            <a:spAutoFit/>
          </a:bodyPr>
          <a:lstStyle/>
          <a:p>
            <a:r>
              <a:rPr lang="ru-RU" sz="1200" b="1" dirty="0">
                <a:latin typeface="Arial" panose="020B0604020202020204" pitchFamily="34" charset="0"/>
                <a:cs typeface="Arial" panose="020B0604020202020204" pitchFamily="34" charset="0"/>
              </a:rPr>
              <a:t>Конечные объекты папки</a:t>
            </a:r>
          </a:p>
        </p:txBody>
      </p:sp>
      <p:sp>
        <p:nvSpPr>
          <p:cNvPr id="59" name="TextBox 58"/>
          <p:cNvSpPr txBox="1"/>
          <p:nvPr/>
        </p:nvSpPr>
        <p:spPr>
          <a:xfrm>
            <a:off x="10181770" y="2025195"/>
            <a:ext cx="2225427" cy="415498"/>
          </a:xfrm>
          <a:prstGeom prst="rect">
            <a:avLst/>
          </a:prstGeom>
          <a:noFill/>
        </p:spPr>
        <p:txBody>
          <a:bodyPr wrap="square" rtlCol="0">
            <a:spAutoFit/>
          </a:bodyPr>
          <a:lstStyle/>
          <a:p>
            <a:r>
              <a:rPr lang="ru-RU" sz="1050" dirty="0">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rPr>
              <a:t>MSK-SRV-01\ Tools</a:t>
            </a:r>
          </a:p>
          <a:p>
            <a:r>
              <a:rPr lang="ru-RU" sz="1050" dirty="0">
                <a:latin typeface="Arial" panose="020B0604020202020204" pitchFamily="34" charset="0"/>
                <a:cs typeface="Arial" panose="020B0604020202020204" pitchFamily="34" charset="0"/>
              </a:rPr>
              <a:t>Москва </a:t>
            </a:r>
          </a:p>
        </p:txBody>
      </p:sp>
      <p:sp>
        <p:nvSpPr>
          <p:cNvPr id="60" name="TextBox 59"/>
          <p:cNvSpPr txBox="1"/>
          <p:nvPr/>
        </p:nvSpPr>
        <p:spPr>
          <a:xfrm>
            <a:off x="10195549" y="2819932"/>
            <a:ext cx="2225427" cy="415498"/>
          </a:xfrm>
          <a:prstGeom prst="rect">
            <a:avLst/>
          </a:prstGeom>
          <a:noFill/>
        </p:spPr>
        <p:txBody>
          <a:bodyPr wrap="square" rtlCol="0">
            <a:spAutoFit/>
          </a:bodyPr>
          <a:lstStyle/>
          <a:p>
            <a:r>
              <a:rPr lang="ru-RU" sz="1050" dirty="0">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rPr>
              <a:t>NYC-SRV-01\ Tools</a:t>
            </a:r>
            <a:endParaRPr lang="ru-RU" sz="1050" dirty="0">
              <a:latin typeface="Arial" panose="020B0604020202020204" pitchFamily="34" charset="0"/>
              <a:cs typeface="Arial" panose="020B0604020202020204" pitchFamily="34" charset="0"/>
            </a:endParaRPr>
          </a:p>
          <a:p>
            <a:r>
              <a:rPr lang="ru-RU" sz="1050" dirty="0">
                <a:latin typeface="Arial" panose="020B0604020202020204" pitchFamily="34" charset="0"/>
                <a:cs typeface="Arial" panose="020B0604020202020204" pitchFamily="34" charset="0"/>
              </a:rPr>
              <a:t>Нью-Йорк</a:t>
            </a:r>
          </a:p>
        </p:txBody>
      </p:sp>
      <p:sp>
        <p:nvSpPr>
          <p:cNvPr id="61" name="TextBox 60"/>
          <p:cNvSpPr txBox="1"/>
          <p:nvPr/>
        </p:nvSpPr>
        <p:spPr>
          <a:xfrm>
            <a:off x="10215993" y="3655786"/>
            <a:ext cx="2225427" cy="415498"/>
          </a:xfrm>
          <a:prstGeom prst="rect">
            <a:avLst/>
          </a:prstGeom>
          <a:noFill/>
        </p:spPr>
        <p:txBody>
          <a:bodyPr wrap="square" rtlCol="0">
            <a:spAutoFit/>
          </a:bodyPr>
          <a:lstStyle/>
          <a:p>
            <a:r>
              <a:rPr lang="ru-RU" sz="1050" dirty="0">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rPr>
              <a:t>NYC-SRV-02\ Tools</a:t>
            </a:r>
          </a:p>
          <a:p>
            <a:r>
              <a:rPr lang="ru-RU" sz="1050" dirty="0">
                <a:latin typeface="Arial" panose="020B0604020202020204" pitchFamily="34" charset="0"/>
                <a:cs typeface="Arial" panose="020B0604020202020204" pitchFamily="34" charset="0"/>
              </a:rPr>
              <a:t>Нью-Йорк</a:t>
            </a:r>
          </a:p>
        </p:txBody>
      </p:sp>
      <p:cxnSp>
        <p:nvCxnSpPr>
          <p:cNvPr id="62" name="Прямая соединительная линия 61"/>
          <p:cNvCxnSpPr/>
          <p:nvPr/>
        </p:nvCxnSpPr>
        <p:spPr>
          <a:xfrm flipH="1">
            <a:off x="9188039" y="5357012"/>
            <a:ext cx="2402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62"/>
          <p:cNvCxnSpPr/>
          <p:nvPr/>
        </p:nvCxnSpPr>
        <p:spPr>
          <a:xfrm>
            <a:off x="9428246" y="2159372"/>
            <a:ext cx="0" cy="32051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Picture 2" descr="File-Application_Ser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70703" y="1851151"/>
            <a:ext cx="411067" cy="616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1" name="Прямая соединительная линия 70"/>
          <p:cNvCxnSpPr/>
          <p:nvPr/>
        </p:nvCxnSpPr>
        <p:spPr>
          <a:xfrm flipH="1">
            <a:off x="9426113" y="3065565"/>
            <a:ext cx="313022" cy="0"/>
          </a:xfrm>
          <a:prstGeom prst="line">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33" name="Picture 2" descr="File-Application_Ser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97397" y="2654919"/>
            <a:ext cx="411067" cy="616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2" name="Прямая соединительная линия 71"/>
          <p:cNvCxnSpPr/>
          <p:nvPr/>
        </p:nvCxnSpPr>
        <p:spPr>
          <a:xfrm flipH="1">
            <a:off x="9317362" y="5783165"/>
            <a:ext cx="673219" cy="31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Прямая соединительная линия 72"/>
          <p:cNvCxnSpPr/>
          <p:nvPr/>
        </p:nvCxnSpPr>
        <p:spPr>
          <a:xfrm flipH="1">
            <a:off x="9988068" y="4133347"/>
            <a:ext cx="12198" cy="1662401"/>
          </a:xfrm>
          <a:prstGeom prst="line">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Прямая соединительная линия 81"/>
          <p:cNvCxnSpPr/>
          <p:nvPr/>
        </p:nvCxnSpPr>
        <p:spPr>
          <a:xfrm flipH="1">
            <a:off x="9419913" y="2162472"/>
            <a:ext cx="313022" cy="0"/>
          </a:xfrm>
          <a:prstGeom prst="line">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7290324" y="2341808"/>
            <a:ext cx="1413255" cy="400110"/>
          </a:xfrm>
          <a:prstGeom prst="rect">
            <a:avLst/>
          </a:prstGeom>
          <a:noFill/>
        </p:spPr>
        <p:txBody>
          <a:bodyPr wrap="square" rtlCol="0">
            <a:spAutoFit/>
          </a:bodyPr>
          <a:lstStyle/>
          <a:p>
            <a:pPr algn="ctr"/>
            <a:r>
              <a:rPr lang="ru-RU" sz="1000" dirty="0">
                <a:latin typeface="Arial" panose="020B0604020202020204" pitchFamily="34" charset="0"/>
                <a:cs typeface="Arial" panose="020B0604020202020204" pitchFamily="34" charset="0"/>
              </a:rPr>
              <a:t>Сервер пространства имен</a:t>
            </a:r>
          </a:p>
        </p:txBody>
      </p:sp>
      <p:sp>
        <p:nvSpPr>
          <p:cNvPr id="84" name="TextBox 83"/>
          <p:cNvSpPr txBox="1"/>
          <p:nvPr/>
        </p:nvSpPr>
        <p:spPr>
          <a:xfrm>
            <a:off x="6190641" y="3496186"/>
            <a:ext cx="1208291" cy="553998"/>
          </a:xfrm>
          <a:prstGeom prst="rect">
            <a:avLst/>
          </a:prstGeom>
          <a:noFill/>
        </p:spPr>
        <p:txBody>
          <a:bodyPr wrap="square" rtlCol="0">
            <a:spAutoFit/>
          </a:bodyPr>
          <a:lstStyle/>
          <a:p>
            <a:pPr algn="ctr"/>
            <a:r>
              <a:rPr lang="ru-RU" sz="1000" dirty="0">
                <a:latin typeface="Arial" panose="020B0604020202020204" pitchFamily="34" charset="0"/>
                <a:cs typeface="Arial" panose="020B0604020202020204" pitchFamily="34" charset="0"/>
              </a:rPr>
              <a:t>Корень пространства имен</a:t>
            </a:r>
          </a:p>
        </p:txBody>
      </p:sp>
      <p:sp>
        <p:nvSpPr>
          <p:cNvPr id="85" name="TextBox 84"/>
          <p:cNvSpPr txBox="1"/>
          <p:nvPr/>
        </p:nvSpPr>
        <p:spPr>
          <a:xfrm>
            <a:off x="7508569" y="6254920"/>
            <a:ext cx="1413255" cy="400110"/>
          </a:xfrm>
          <a:prstGeom prst="rect">
            <a:avLst/>
          </a:prstGeom>
          <a:noFill/>
        </p:spPr>
        <p:txBody>
          <a:bodyPr wrap="square" rtlCol="0">
            <a:spAutoFit/>
          </a:bodyPr>
          <a:lstStyle/>
          <a:p>
            <a:pPr algn="ctr"/>
            <a:r>
              <a:rPr lang="ru-RU" sz="1000" dirty="0">
                <a:latin typeface="Arial" panose="020B0604020202020204" pitchFamily="34" charset="0"/>
                <a:cs typeface="Arial" panose="020B0604020202020204" pitchFamily="34" charset="0"/>
              </a:rPr>
              <a:t>Папки с конечными объектами </a:t>
            </a:r>
          </a:p>
        </p:txBody>
      </p:sp>
      <p:cxnSp>
        <p:nvCxnSpPr>
          <p:cNvPr id="3087" name="Прямая со стрелкой 3086"/>
          <p:cNvCxnSpPr/>
          <p:nvPr/>
        </p:nvCxnSpPr>
        <p:spPr>
          <a:xfrm flipH="1" flipV="1">
            <a:off x="7965758" y="5841106"/>
            <a:ext cx="126178" cy="4917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Прямая со стрелкой 87"/>
          <p:cNvCxnSpPr/>
          <p:nvPr/>
        </p:nvCxnSpPr>
        <p:spPr>
          <a:xfrm flipV="1">
            <a:off x="8742461" y="5382262"/>
            <a:ext cx="10912" cy="9366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Прямая со стрелкой 92"/>
          <p:cNvCxnSpPr/>
          <p:nvPr/>
        </p:nvCxnSpPr>
        <p:spPr>
          <a:xfrm>
            <a:off x="7020253" y="3912847"/>
            <a:ext cx="360439" cy="1046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62741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95200" y="133152"/>
            <a:ext cx="11770881"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600" dirty="0">
                <a:solidFill>
                  <a:schemeClr val="bg1"/>
                </a:solidFill>
              </a:rPr>
              <a:t>Как работает пространство имен и репликация </a:t>
            </a:r>
            <a:r>
              <a:rPr lang="en-US" sz="3600" dirty="0">
                <a:solidFill>
                  <a:schemeClr val="bg1"/>
                </a:solidFill>
              </a:rPr>
              <a:t>DFS</a:t>
            </a:r>
          </a:p>
        </p:txBody>
      </p:sp>
      <p:sp>
        <p:nvSpPr>
          <p:cNvPr id="3" name="Content Placeholder 2"/>
          <p:cNvSpPr>
            <a:spLocks noGrp="1"/>
          </p:cNvSpPr>
          <p:nvPr/>
        </p:nvSpPr>
        <p:spPr bwMode="auto">
          <a:xfrm>
            <a:off x="409011" y="5161865"/>
            <a:ext cx="6131045" cy="163884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342900" indent="-342900">
              <a:buFont typeface="+mj-lt"/>
              <a:buAutoNum type="arabicPeriod"/>
            </a:pPr>
            <a:r>
              <a:rPr lang="ru-RU" sz="1600" dirty="0">
                <a:latin typeface="Arial" panose="020B0604020202020204" pitchFamily="34" charset="0"/>
                <a:cs typeface="Arial" panose="020B0604020202020204" pitchFamily="34" charset="0"/>
              </a:rPr>
              <a:t>Типы пользователей: </a:t>
            </a:r>
            <a:r>
              <a:rPr lang="en-US" sz="1600" dirty="0">
                <a:latin typeface="Arial" panose="020B0604020202020204" pitchFamily="34" charset="0"/>
                <a:cs typeface="Arial" panose="020B0604020202020204" pitchFamily="34" charset="0"/>
              </a:rPr>
              <a:t>\\contoso.com\marketing </a:t>
            </a:r>
          </a:p>
          <a:p>
            <a:pPr marL="342900" indent="0">
              <a:buNone/>
            </a:pPr>
            <a:r>
              <a:rPr lang="ru-RU" sz="1600" dirty="0">
                <a:latin typeface="Arial" panose="020B0604020202020204" pitchFamily="34" charset="0"/>
                <a:cs typeface="Arial" panose="020B0604020202020204" pitchFamily="34" charset="0"/>
              </a:rPr>
              <a:t>Клиентские компьютеры устанавливают соединение с сервером имен, и получают направление</a:t>
            </a:r>
            <a:endParaRPr lang="en-US" sz="1600" dirty="0">
              <a:latin typeface="Arial" panose="020B0604020202020204" pitchFamily="34" charset="0"/>
              <a:cs typeface="Arial" panose="020B0604020202020204" pitchFamily="34" charset="0"/>
            </a:endParaRPr>
          </a:p>
          <a:p>
            <a:pPr marL="342900" indent="-342900">
              <a:buFont typeface="+mj-lt"/>
              <a:buAutoNum type="arabicPeriod" startAt="2"/>
            </a:pPr>
            <a:r>
              <a:rPr lang="ru-RU" sz="1600" dirty="0">
                <a:latin typeface="Arial" panose="020B0604020202020204" pitchFamily="34" charset="0"/>
                <a:cs typeface="Arial" panose="020B0604020202020204" pitchFamily="34" charset="0"/>
              </a:rPr>
              <a:t>На клиентских компьютерах направление кэшируется, а затем клиент связывается </a:t>
            </a:r>
            <a:r>
              <a:rPr lang="ru-RU" sz="1600" dirty="0"/>
              <a:t>с первым сервером в ссылке</a:t>
            </a:r>
          </a:p>
        </p:txBody>
      </p:sp>
      <p:grpSp>
        <p:nvGrpSpPr>
          <p:cNvPr id="70" name="Группа 69"/>
          <p:cNvGrpSpPr/>
          <p:nvPr/>
        </p:nvGrpSpPr>
        <p:grpSpPr>
          <a:xfrm>
            <a:off x="206581" y="351942"/>
            <a:ext cx="7012076" cy="4615055"/>
            <a:chOff x="88732" y="0"/>
            <a:chExt cx="8836091" cy="5006066"/>
          </a:xfrm>
        </p:grpSpPr>
        <p:grpSp>
          <p:nvGrpSpPr>
            <p:cNvPr id="4" name="Group 4" descr="The slide depicts two users, one in London and one in New York. It also depicts a DFS namespace host server with a namespace of Marketing that has the ProjectDocs shared folder from both the London file server and the New York file server assigned to the Marketing namespace. These two file servers use DFS Replication to synchronize the shared ProjectDocs folder. The slide shows the user in London accessing the DFS namespace server and then being referred to the local file server in London while the user in New York accessing the same namespace is being referred to the local file server in New York."/>
            <p:cNvGrpSpPr/>
            <p:nvPr/>
          </p:nvGrpSpPr>
          <p:grpSpPr>
            <a:xfrm>
              <a:off x="88732" y="0"/>
              <a:ext cx="8836091" cy="5006066"/>
              <a:chOff x="112713" y="-12268"/>
              <a:chExt cx="8836091" cy="5006066"/>
            </a:xfrm>
          </p:grpSpPr>
          <p:sp>
            <p:nvSpPr>
              <p:cNvPr id="5" name="AutoShape 9"/>
              <p:cNvSpPr>
                <a:spLocks noChangeArrowheads="1"/>
              </p:cNvSpPr>
              <p:nvPr/>
            </p:nvSpPr>
            <p:spPr bwMode="auto">
              <a:xfrm>
                <a:off x="6988177" y="4656408"/>
                <a:ext cx="1745671" cy="261189"/>
              </a:xfrm>
              <a:prstGeom prst="roundRect">
                <a:avLst>
                  <a:gd name="adj" fmla="val 4167"/>
                </a:avLst>
              </a:prstGeom>
              <a:solidFill>
                <a:schemeClr val="bg1"/>
              </a:solidFill>
              <a:ln w="9525" algn="ctr">
                <a:solidFill>
                  <a:srgbClr val="4D4D4D"/>
                </a:solidFill>
                <a:round/>
                <a:headEnd/>
                <a:tailEnd/>
              </a:ln>
              <a:effectLst>
                <a:outerShdw dist="35921" dir="2700000" algn="ctr" rotWithShape="0">
                  <a:srgbClr val="AFAFAF"/>
                </a:outerShdw>
              </a:effectLst>
            </p:spPr>
            <p:txBody>
              <a:bodyPr wrap="none"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nSpc>
                    <a:spcPct val="85000"/>
                  </a:lnSpc>
                </a:pPr>
                <a:r>
                  <a:rPr lang="ru-RU" sz="1100" dirty="0">
                    <a:latin typeface="Arial" panose="020B0604020202020204" pitchFamily="34" charset="0"/>
                    <a:cs typeface="Arial" panose="020B0604020202020204" pitchFamily="34" charset="0"/>
                  </a:rPr>
                  <a:t>Сервер в Москве</a:t>
                </a:r>
                <a:endParaRPr lang="en-US" sz="1100" dirty="0">
                  <a:latin typeface="Arial" panose="020B0604020202020204" pitchFamily="34" charset="0"/>
                  <a:cs typeface="Arial" panose="020B0604020202020204" pitchFamily="34" charset="0"/>
                </a:endParaRPr>
              </a:p>
            </p:txBody>
          </p:sp>
          <p:sp>
            <p:nvSpPr>
              <p:cNvPr id="7" name="AutoShape 11"/>
              <p:cNvSpPr>
                <a:spLocks noChangeArrowheads="1"/>
              </p:cNvSpPr>
              <p:nvPr/>
            </p:nvSpPr>
            <p:spPr bwMode="auto">
              <a:xfrm>
                <a:off x="112713" y="875086"/>
                <a:ext cx="2693043" cy="261189"/>
              </a:xfrm>
              <a:prstGeom prst="roundRect">
                <a:avLst>
                  <a:gd name="adj" fmla="val 4167"/>
                </a:avLst>
              </a:prstGeom>
              <a:solidFill>
                <a:schemeClr val="bg1"/>
              </a:solidFill>
              <a:ln w="9525" algn="ctr">
                <a:solidFill>
                  <a:srgbClr val="4D4D4D"/>
                </a:solidFill>
                <a:round/>
                <a:headEnd/>
                <a:tailEnd/>
              </a:ln>
              <a:effectLst>
                <a:outerShdw dist="35921" dir="2700000" algn="ctr" rotWithShape="0">
                  <a:srgbClr val="AFAFAF"/>
                </a:outerShdw>
              </a:effectLst>
            </p:spPr>
            <p:txBody>
              <a:bodyPr wrap="none"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nSpc>
                    <a:spcPct val="85000"/>
                  </a:lnSpc>
                </a:pPr>
                <a:r>
                  <a:rPr lang="ru-RU" sz="1100" dirty="0">
                    <a:latin typeface="Arial" panose="020B0604020202020204" pitchFamily="34" charset="0"/>
                    <a:cs typeface="Arial" panose="020B0604020202020204" pitchFamily="34" charset="0"/>
                  </a:rPr>
                  <a:t>Пользователь в Нью-Йорке</a:t>
                </a:r>
                <a:endParaRPr lang="en-US" sz="1100" dirty="0">
                  <a:latin typeface="Arial" panose="020B0604020202020204" pitchFamily="34" charset="0"/>
                  <a:cs typeface="Arial" panose="020B0604020202020204" pitchFamily="34" charset="0"/>
                </a:endParaRPr>
              </a:p>
            </p:txBody>
          </p:sp>
          <p:grpSp>
            <p:nvGrpSpPr>
              <p:cNvPr id="8" name="Group 8"/>
              <p:cNvGrpSpPr>
                <a:grpSpLocks/>
              </p:cNvGrpSpPr>
              <p:nvPr/>
            </p:nvGrpSpPr>
            <p:grpSpPr bwMode="auto">
              <a:xfrm>
                <a:off x="1566864" y="1584325"/>
                <a:ext cx="1401763" cy="2073275"/>
                <a:chOff x="987" y="998"/>
                <a:chExt cx="883" cy="1306"/>
              </a:xfrm>
            </p:grpSpPr>
            <p:sp>
              <p:nvSpPr>
                <p:cNvPr id="61" name="Line 13"/>
                <p:cNvSpPr>
                  <a:spLocks noChangeShapeType="1"/>
                </p:cNvSpPr>
                <p:nvPr/>
              </p:nvSpPr>
              <p:spPr bwMode="auto">
                <a:xfrm rot="-10800000">
                  <a:off x="1024" y="998"/>
                  <a:ext cx="708" cy="270"/>
                </a:xfrm>
                <a:prstGeom prst="line">
                  <a:avLst/>
                </a:prstGeom>
                <a:noFill/>
                <a:ln w="5715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sz="1200" dirty="0">
                    <a:latin typeface="Arial" panose="020B0604020202020204" pitchFamily="34" charset="0"/>
                    <a:cs typeface="Arial" panose="020B0604020202020204" pitchFamily="34" charset="0"/>
                  </a:endParaRPr>
                </a:p>
              </p:txBody>
            </p:sp>
            <p:sp>
              <p:nvSpPr>
                <p:cNvPr id="62" name="Line 14"/>
                <p:cNvSpPr>
                  <a:spLocks noChangeShapeType="1"/>
                </p:cNvSpPr>
                <p:nvPr/>
              </p:nvSpPr>
              <p:spPr bwMode="auto">
                <a:xfrm rot="-16200000">
                  <a:off x="984" y="1418"/>
                  <a:ext cx="889" cy="883"/>
                </a:xfrm>
                <a:prstGeom prst="line">
                  <a:avLst/>
                </a:prstGeom>
                <a:noFill/>
                <a:ln w="5715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sz="1200" dirty="0">
                    <a:latin typeface="Arial" panose="020B0604020202020204" pitchFamily="34" charset="0"/>
                    <a:cs typeface="Arial" panose="020B0604020202020204" pitchFamily="34" charset="0"/>
                  </a:endParaRPr>
                </a:p>
              </p:txBody>
            </p:sp>
          </p:grpSp>
          <p:sp>
            <p:nvSpPr>
              <p:cNvPr id="9" name="Line 15"/>
              <p:cNvSpPr>
                <a:spLocks noChangeShapeType="1"/>
              </p:cNvSpPr>
              <p:nvPr/>
            </p:nvSpPr>
            <p:spPr bwMode="auto">
              <a:xfrm>
                <a:off x="7939088" y="2084388"/>
                <a:ext cx="1587" cy="1600200"/>
              </a:xfrm>
              <a:prstGeom prst="line">
                <a:avLst/>
              </a:prstGeom>
              <a:noFill/>
              <a:ln w="57150">
                <a:solidFill>
                  <a:schemeClr val="accent5">
                    <a:lumMod val="75000"/>
                  </a:schemeClr>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sz="1200" dirty="0">
                  <a:latin typeface="Arial" panose="020B0604020202020204" pitchFamily="34" charset="0"/>
                  <a:cs typeface="Arial" panose="020B0604020202020204" pitchFamily="34" charset="0"/>
                </a:endParaRPr>
              </a:p>
            </p:txBody>
          </p:sp>
          <p:sp>
            <p:nvSpPr>
              <p:cNvPr id="10" name="Rectangle 10"/>
              <p:cNvSpPr>
                <a:spLocks noChangeArrowheads="1"/>
              </p:cNvSpPr>
              <p:nvPr/>
            </p:nvSpPr>
            <p:spPr bwMode="auto">
              <a:xfrm>
                <a:off x="7245350" y="2632075"/>
                <a:ext cx="1387476" cy="467394"/>
              </a:xfrm>
              <a:prstGeom prst="rect">
                <a:avLst/>
              </a:prstGeom>
              <a:ln/>
              <a:extLst/>
            </p:spPr>
            <p:style>
              <a:lnRef idx="0">
                <a:schemeClr val="accent6"/>
              </a:lnRef>
              <a:fillRef idx="3">
                <a:schemeClr val="accent6"/>
              </a:fillRef>
              <a:effectRef idx="3">
                <a:schemeClr val="accent6"/>
              </a:effectRef>
              <a:fontRef idx="minor">
                <a:schemeClr val="lt1"/>
              </a:fontRef>
            </p:style>
            <p:txBody>
              <a:bodyP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sz="1100" dirty="0">
                    <a:solidFill>
                      <a:schemeClr val="bg1"/>
                    </a:solidFill>
                    <a:latin typeface="Arial" panose="020B0604020202020204" pitchFamily="34" charset="0"/>
                    <a:cs typeface="Arial" panose="020B0604020202020204" pitchFamily="34" charset="0"/>
                  </a:rPr>
                  <a:t>DFS</a:t>
                </a:r>
                <a:r>
                  <a:rPr lang="ru-RU" sz="1100" dirty="0">
                    <a:solidFill>
                      <a:schemeClr val="bg1"/>
                    </a:solidFill>
                    <a:latin typeface="Arial" panose="020B0604020202020204" pitchFamily="34" charset="0"/>
                    <a:cs typeface="Arial" panose="020B0604020202020204" pitchFamily="34" charset="0"/>
                  </a:rPr>
                  <a:t>-репликация</a:t>
                </a:r>
                <a:endParaRPr lang="en-US" sz="1100" dirty="0">
                  <a:solidFill>
                    <a:schemeClr val="bg1"/>
                  </a:solidFill>
                  <a:latin typeface="Arial" panose="020B0604020202020204" pitchFamily="34" charset="0"/>
                  <a:cs typeface="Arial" panose="020B0604020202020204" pitchFamily="34" charset="0"/>
                </a:endParaRPr>
              </a:p>
            </p:txBody>
          </p:sp>
          <p:grpSp>
            <p:nvGrpSpPr>
              <p:cNvPr id="11" name="Group 11"/>
              <p:cNvGrpSpPr>
                <a:grpSpLocks/>
              </p:cNvGrpSpPr>
              <p:nvPr/>
            </p:nvGrpSpPr>
            <p:grpSpPr bwMode="auto">
              <a:xfrm>
                <a:off x="8035976" y="2063755"/>
                <a:ext cx="415927" cy="549276"/>
                <a:chOff x="5077" y="1620"/>
                <a:chExt cx="262" cy="346"/>
              </a:xfrm>
            </p:grpSpPr>
            <p:pic>
              <p:nvPicPr>
                <p:cNvPr id="59" name="Picture 63" descr="Document_Writing01"/>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167" y="1620"/>
                  <a:ext cx="172" cy="28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64" descr="Document_Writing0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077" y="1678"/>
                  <a:ext cx="172" cy="2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2"/>
              <p:cNvGrpSpPr>
                <a:grpSpLocks/>
              </p:cNvGrpSpPr>
              <p:nvPr/>
            </p:nvGrpSpPr>
            <p:grpSpPr bwMode="auto">
              <a:xfrm>
                <a:off x="8018502" y="3106745"/>
                <a:ext cx="433389" cy="549276"/>
                <a:chOff x="5065" y="2418"/>
                <a:chExt cx="273" cy="346"/>
              </a:xfrm>
            </p:grpSpPr>
            <p:pic>
              <p:nvPicPr>
                <p:cNvPr id="57" name="Picture 61" descr="Document_Writing01"/>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166" y="2418"/>
                  <a:ext cx="172" cy="28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62" descr="Document_Writing01"/>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065" y="2476"/>
                  <a:ext cx="172" cy="2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3"/>
              <p:cNvGrpSpPr>
                <a:grpSpLocks/>
              </p:cNvGrpSpPr>
              <p:nvPr/>
            </p:nvGrpSpPr>
            <p:grpSpPr bwMode="auto">
              <a:xfrm>
                <a:off x="1222375" y="1687513"/>
                <a:ext cx="1606549" cy="2044700"/>
                <a:chOff x="770" y="1063"/>
                <a:chExt cx="1012" cy="1288"/>
              </a:xfrm>
            </p:grpSpPr>
            <p:sp>
              <p:nvSpPr>
                <p:cNvPr id="53" name="Line 24"/>
                <p:cNvSpPr>
                  <a:spLocks noChangeShapeType="1"/>
                </p:cNvSpPr>
                <p:nvPr/>
              </p:nvSpPr>
              <p:spPr bwMode="auto">
                <a:xfrm>
                  <a:off x="869" y="1063"/>
                  <a:ext cx="913" cy="310"/>
                </a:xfrm>
                <a:prstGeom prst="line">
                  <a:avLst/>
                </a:prstGeom>
                <a:noFill/>
                <a:ln w="57150">
                  <a:solidFill>
                    <a:schemeClr val="accent5">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sz="1200" dirty="0">
                    <a:latin typeface="Arial" panose="020B0604020202020204" pitchFamily="34" charset="0"/>
                    <a:cs typeface="Arial" panose="020B0604020202020204" pitchFamily="34" charset="0"/>
                  </a:endParaRPr>
                </a:p>
              </p:txBody>
            </p:sp>
            <p:sp>
              <p:nvSpPr>
                <p:cNvPr id="54" name="AutoShape 6"/>
                <p:cNvSpPr>
                  <a:spLocks noChangeArrowheads="1"/>
                </p:cNvSpPr>
                <p:nvPr/>
              </p:nvSpPr>
              <p:spPr bwMode="auto">
                <a:xfrm>
                  <a:off x="1038" y="1124"/>
                  <a:ext cx="226" cy="249"/>
                </a:xfrm>
                <a:prstGeom prst="roundRect">
                  <a:avLst>
                    <a:gd name="adj" fmla="val 0"/>
                  </a:avLst>
                </a:prstGeom>
                <a:gradFill rotWithShape="1">
                  <a:gsLst>
                    <a:gs pos="0">
                      <a:srgbClr val="CECECE"/>
                    </a:gs>
                    <a:gs pos="50000">
                      <a:srgbClr val="F0F0F0"/>
                    </a:gs>
                    <a:gs pos="100000">
                      <a:srgbClr val="CECECE"/>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nSpc>
                      <a:spcPct val="90000"/>
                    </a:lnSpc>
                    <a:defRPr/>
                  </a:pPr>
                  <a:r>
                    <a:rPr lang="en-US" sz="1400" dirty="0">
                      <a:solidFill>
                        <a:srgbClr val="990033"/>
                      </a:solidFill>
                      <a:latin typeface="Arial" panose="020B0604020202020204" pitchFamily="34" charset="0"/>
                      <a:cs typeface="Arial" panose="020B0604020202020204" pitchFamily="34" charset="0"/>
                    </a:rPr>
                    <a:t>1</a:t>
                  </a:r>
                </a:p>
              </p:txBody>
            </p:sp>
            <p:sp>
              <p:nvSpPr>
                <p:cNvPr id="55" name="Line 26"/>
                <p:cNvSpPr>
                  <a:spLocks noChangeShapeType="1"/>
                </p:cNvSpPr>
                <p:nvPr/>
              </p:nvSpPr>
              <p:spPr bwMode="auto">
                <a:xfrm rot="16200000">
                  <a:off x="807" y="1377"/>
                  <a:ext cx="937" cy="1012"/>
                </a:xfrm>
                <a:prstGeom prst="line">
                  <a:avLst/>
                </a:prstGeom>
                <a:noFill/>
                <a:ln w="57150">
                  <a:solidFill>
                    <a:schemeClr val="accent5">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sz="1200" dirty="0">
                    <a:latin typeface="Arial" panose="020B0604020202020204" pitchFamily="34" charset="0"/>
                    <a:cs typeface="Arial" panose="020B0604020202020204" pitchFamily="34" charset="0"/>
                  </a:endParaRPr>
                </a:p>
              </p:txBody>
            </p:sp>
            <p:sp>
              <p:nvSpPr>
                <p:cNvPr id="56" name="AutoShape 6"/>
                <p:cNvSpPr>
                  <a:spLocks noChangeArrowheads="1"/>
                </p:cNvSpPr>
                <p:nvPr/>
              </p:nvSpPr>
              <p:spPr bwMode="auto">
                <a:xfrm>
                  <a:off x="1038" y="1732"/>
                  <a:ext cx="226" cy="249"/>
                </a:xfrm>
                <a:prstGeom prst="roundRect">
                  <a:avLst>
                    <a:gd name="adj" fmla="val 0"/>
                  </a:avLst>
                </a:prstGeom>
                <a:gradFill rotWithShape="1">
                  <a:gsLst>
                    <a:gs pos="0">
                      <a:srgbClr val="CECECE"/>
                    </a:gs>
                    <a:gs pos="50000">
                      <a:srgbClr val="F0F0F0"/>
                    </a:gs>
                    <a:gs pos="100000">
                      <a:srgbClr val="CECECE"/>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nSpc>
                      <a:spcPct val="90000"/>
                    </a:lnSpc>
                    <a:defRPr/>
                  </a:pPr>
                  <a:r>
                    <a:rPr lang="en-US" sz="1400" dirty="0">
                      <a:solidFill>
                        <a:srgbClr val="990033"/>
                      </a:solidFill>
                      <a:latin typeface="Arial" panose="020B0604020202020204" pitchFamily="34" charset="0"/>
                      <a:cs typeface="Arial" panose="020B0604020202020204" pitchFamily="34" charset="0"/>
                    </a:rPr>
                    <a:t>1</a:t>
                  </a:r>
                </a:p>
              </p:txBody>
            </p:sp>
          </p:grpSp>
          <p:grpSp>
            <p:nvGrpSpPr>
              <p:cNvPr id="14" name="Group 14"/>
              <p:cNvGrpSpPr>
                <a:grpSpLocks/>
              </p:cNvGrpSpPr>
              <p:nvPr/>
            </p:nvGrpSpPr>
            <p:grpSpPr bwMode="auto">
              <a:xfrm>
                <a:off x="955676" y="1523752"/>
                <a:ext cx="6711951" cy="2902081"/>
                <a:chOff x="602" y="1523751"/>
                <a:chExt cx="4228" cy="2902081"/>
              </a:xfrm>
            </p:grpSpPr>
            <p:sp>
              <p:nvSpPr>
                <p:cNvPr id="51" name="Line 29"/>
                <p:cNvSpPr>
                  <a:spLocks noChangeShapeType="1"/>
                </p:cNvSpPr>
                <p:nvPr/>
              </p:nvSpPr>
              <p:spPr bwMode="auto">
                <a:xfrm flipV="1">
                  <a:off x="602" y="4407331"/>
                  <a:ext cx="4228" cy="18501"/>
                </a:xfrm>
                <a:prstGeom prst="line">
                  <a:avLst/>
                </a:prstGeom>
                <a:noFill/>
                <a:ln w="57150">
                  <a:solidFill>
                    <a:schemeClr val="accent5">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sz="1200" dirty="0">
                    <a:latin typeface="Arial" panose="020B0604020202020204" pitchFamily="34" charset="0"/>
                    <a:cs typeface="Arial" panose="020B0604020202020204" pitchFamily="34" charset="0"/>
                  </a:endParaRPr>
                </a:p>
              </p:txBody>
            </p:sp>
            <p:sp>
              <p:nvSpPr>
                <p:cNvPr id="52" name="Line 30"/>
                <p:cNvSpPr>
                  <a:spLocks noChangeShapeType="1"/>
                </p:cNvSpPr>
                <p:nvPr/>
              </p:nvSpPr>
              <p:spPr bwMode="auto">
                <a:xfrm>
                  <a:off x="938" y="1523751"/>
                  <a:ext cx="3892" cy="136"/>
                </a:xfrm>
                <a:prstGeom prst="line">
                  <a:avLst/>
                </a:prstGeom>
                <a:noFill/>
                <a:ln w="57150">
                  <a:solidFill>
                    <a:schemeClr val="accent5">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sz="1200" dirty="0">
                    <a:latin typeface="Arial" panose="020B0604020202020204" pitchFamily="34" charset="0"/>
                    <a:cs typeface="Arial" panose="020B0604020202020204" pitchFamily="34" charset="0"/>
                  </a:endParaRPr>
                </a:p>
              </p:txBody>
            </p:sp>
          </p:grpSp>
          <p:sp>
            <p:nvSpPr>
              <p:cNvPr id="15" name="Line 34"/>
              <p:cNvSpPr>
                <a:spLocks noChangeShapeType="1"/>
              </p:cNvSpPr>
              <p:nvPr/>
            </p:nvSpPr>
            <p:spPr bwMode="auto">
              <a:xfrm>
                <a:off x="3551237" y="3586140"/>
                <a:ext cx="258763" cy="0"/>
              </a:xfrm>
              <a:prstGeom prst="line">
                <a:avLst/>
              </a:prstGeom>
              <a:noFill/>
              <a:ln w="38100">
                <a:solidFill>
                  <a:schemeClr val="accent5">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sz="1200" dirty="0">
                  <a:latin typeface="Arial" panose="020B0604020202020204" pitchFamily="34" charset="0"/>
                  <a:cs typeface="Arial" panose="020B0604020202020204" pitchFamily="34" charset="0"/>
                </a:endParaRPr>
              </a:p>
            </p:txBody>
          </p:sp>
          <p:sp>
            <p:nvSpPr>
              <p:cNvPr id="16" name="Freeform 16"/>
              <p:cNvSpPr>
                <a:spLocks/>
              </p:cNvSpPr>
              <p:nvPr/>
            </p:nvSpPr>
            <p:spPr bwMode="auto">
              <a:xfrm rot="16200000" flipV="1">
                <a:off x="3275013" y="1978025"/>
                <a:ext cx="417512" cy="554038"/>
              </a:xfrm>
              <a:custGeom>
                <a:avLst/>
                <a:gdLst>
                  <a:gd name="T0" fmla="*/ 0 w 187"/>
                  <a:gd name="T1" fmla="*/ 0 h 1008"/>
                  <a:gd name="T2" fmla="*/ 0 w 187"/>
                  <a:gd name="T3" fmla="*/ 1008 h 1008"/>
                  <a:gd name="T4" fmla="*/ 187 w 187"/>
                  <a:gd name="T5" fmla="*/ 1008 h 1008"/>
                </a:gdLst>
                <a:ahLst/>
                <a:cxnLst>
                  <a:cxn ang="0">
                    <a:pos x="T0" y="T1"/>
                  </a:cxn>
                  <a:cxn ang="0">
                    <a:pos x="T2" y="T3"/>
                  </a:cxn>
                  <a:cxn ang="0">
                    <a:pos x="T4" y="T5"/>
                  </a:cxn>
                </a:cxnLst>
                <a:rect l="0" t="0" r="r" b="b"/>
                <a:pathLst>
                  <a:path w="187" h="1008">
                    <a:moveTo>
                      <a:pt x="0" y="0"/>
                    </a:moveTo>
                    <a:lnTo>
                      <a:pt x="0" y="1008"/>
                    </a:lnTo>
                    <a:lnTo>
                      <a:pt x="187" y="1008"/>
                    </a:lnTo>
                  </a:path>
                </a:pathLst>
              </a:custGeom>
              <a:noFill/>
              <a:ln w="38100" cap="flat" cmpd="sng">
                <a:solidFill>
                  <a:schemeClr val="accent5">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sz="1200" dirty="0">
                  <a:latin typeface="Arial" panose="020B0604020202020204" pitchFamily="34" charset="0"/>
                  <a:cs typeface="Arial" panose="020B0604020202020204" pitchFamily="34" charset="0"/>
                </a:endParaRPr>
              </a:p>
            </p:txBody>
          </p:sp>
          <p:sp>
            <p:nvSpPr>
              <p:cNvPr id="18" name="Rectangle 18"/>
              <p:cNvSpPr>
                <a:spLocks noChangeArrowheads="1"/>
              </p:cNvSpPr>
              <p:nvPr/>
            </p:nvSpPr>
            <p:spPr bwMode="auto">
              <a:xfrm>
                <a:off x="3103563" y="1860550"/>
                <a:ext cx="4160837" cy="2097088"/>
              </a:xfrm>
              <a:prstGeom prst="rect">
                <a:avLst/>
              </a:prstGeom>
              <a:noFill/>
              <a:ln w="38100" algn="ctr">
                <a:solidFill>
                  <a:srgbClr val="5F5F5F"/>
                </a:solidFill>
                <a:prstDash val="sysDot"/>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sz="1200" dirty="0">
                  <a:latin typeface="Arial" panose="020B0604020202020204" pitchFamily="34" charset="0"/>
                  <a:cs typeface="Arial" panose="020B0604020202020204" pitchFamily="34" charset="0"/>
                </a:endParaRPr>
              </a:p>
            </p:txBody>
          </p:sp>
          <p:sp>
            <p:nvSpPr>
              <p:cNvPr id="19" name="AutoShape 39"/>
              <p:cNvSpPr>
                <a:spLocks noChangeArrowheads="1"/>
              </p:cNvSpPr>
              <p:nvPr/>
            </p:nvSpPr>
            <p:spPr bwMode="auto">
              <a:xfrm>
                <a:off x="4230742" y="4048620"/>
                <a:ext cx="1977968" cy="261189"/>
              </a:xfrm>
              <a:prstGeom prst="roundRect">
                <a:avLst>
                  <a:gd name="adj" fmla="val 4167"/>
                </a:avLst>
              </a:prstGeom>
              <a:solidFill>
                <a:schemeClr val="bg1"/>
              </a:solidFill>
              <a:ln w="9525" algn="ctr">
                <a:solidFill>
                  <a:srgbClr val="4D4D4D"/>
                </a:solidFill>
                <a:round/>
                <a:headEnd/>
                <a:tailEnd/>
              </a:ln>
              <a:effectLst>
                <a:outerShdw dist="35921" dir="2700000" algn="ctr" rotWithShape="0">
                  <a:srgbClr val="AFAFAF"/>
                </a:outerShdw>
              </a:effectLst>
            </p:spPr>
            <p:txBody>
              <a:bodyPr wrap="none"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nSpc>
                    <a:spcPct val="85000"/>
                  </a:lnSpc>
                </a:pPr>
                <a:r>
                  <a:rPr lang="ru-RU" sz="1100" dirty="0">
                    <a:latin typeface="Arial" panose="020B0604020202020204" pitchFamily="34" charset="0"/>
                    <a:cs typeface="Arial" panose="020B0604020202020204" pitchFamily="34" charset="0"/>
                  </a:rPr>
                  <a:t>Пространство имен</a:t>
                </a:r>
                <a:endParaRPr lang="en-US" sz="1100" dirty="0">
                  <a:latin typeface="Arial" panose="020B0604020202020204" pitchFamily="34" charset="0"/>
                  <a:cs typeface="Arial" panose="020B0604020202020204" pitchFamily="34" charset="0"/>
                </a:endParaRPr>
              </a:p>
            </p:txBody>
          </p:sp>
          <p:sp>
            <p:nvSpPr>
              <p:cNvPr id="20" name="Rectangle 20"/>
              <p:cNvSpPr>
                <a:spLocks noChangeArrowheads="1"/>
              </p:cNvSpPr>
              <p:nvPr/>
            </p:nvSpPr>
            <p:spPr bwMode="auto">
              <a:xfrm>
                <a:off x="3860800" y="2197100"/>
                <a:ext cx="2353685" cy="28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r>
                  <a:rPr lang="en-US" sz="1100" dirty="0">
                    <a:latin typeface="Arial" panose="020B0604020202020204" pitchFamily="34" charset="0"/>
                    <a:cs typeface="Arial" panose="020B0604020202020204" pitchFamily="34" charset="0"/>
                  </a:rPr>
                  <a:t>\\Contoso.com\Marketing</a:t>
                </a:r>
              </a:p>
            </p:txBody>
          </p:sp>
          <p:pic>
            <p:nvPicPr>
              <p:cNvPr id="21" name="Picture 21" descr="Folder_OpenWithDocumentWriting0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384375" y="2036763"/>
                <a:ext cx="465487" cy="627062"/>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2"/>
              <p:cNvSpPr>
                <a:spLocks noChangeArrowheads="1"/>
              </p:cNvSpPr>
              <p:nvPr/>
            </p:nvSpPr>
            <p:spPr bwMode="auto">
              <a:xfrm>
                <a:off x="4279900" y="3443288"/>
                <a:ext cx="2474884" cy="28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r>
                  <a:rPr lang="en-US" sz="1100" dirty="0">
                    <a:latin typeface="Arial" panose="020B0604020202020204" pitchFamily="34" charset="0"/>
                    <a:cs typeface="Arial" panose="020B0604020202020204" pitchFamily="34" charset="0"/>
                  </a:rPr>
                  <a:t>\\LON-SRV-01\ProjectDocs</a:t>
                </a:r>
              </a:p>
            </p:txBody>
          </p:sp>
          <p:sp>
            <p:nvSpPr>
              <p:cNvPr id="23" name="Rectangle 23"/>
              <p:cNvSpPr>
                <a:spLocks noChangeArrowheads="1"/>
              </p:cNvSpPr>
              <p:nvPr/>
            </p:nvSpPr>
            <p:spPr bwMode="auto">
              <a:xfrm>
                <a:off x="4284663" y="2836863"/>
                <a:ext cx="2476905" cy="28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r>
                  <a:rPr lang="en-US" sz="1100" dirty="0">
                    <a:latin typeface="Arial" panose="020B0604020202020204" pitchFamily="34" charset="0"/>
                    <a:cs typeface="Arial" panose="020B0604020202020204" pitchFamily="34" charset="0"/>
                  </a:rPr>
                  <a:t>\\NYC-SRV-01\ProjectDocs</a:t>
                </a:r>
              </a:p>
            </p:txBody>
          </p:sp>
          <p:sp>
            <p:nvSpPr>
              <p:cNvPr id="24" name="AutoShape 44"/>
              <p:cNvSpPr>
                <a:spLocks noChangeArrowheads="1"/>
              </p:cNvSpPr>
              <p:nvPr/>
            </p:nvSpPr>
            <p:spPr bwMode="auto">
              <a:xfrm>
                <a:off x="227013" y="4732609"/>
                <a:ext cx="2363786" cy="261189"/>
              </a:xfrm>
              <a:prstGeom prst="roundRect">
                <a:avLst>
                  <a:gd name="adj" fmla="val 4167"/>
                </a:avLst>
              </a:prstGeom>
              <a:solidFill>
                <a:schemeClr val="bg1"/>
              </a:solidFill>
              <a:ln w="9525" algn="ctr">
                <a:solidFill>
                  <a:srgbClr val="4D4D4D"/>
                </a:solidFill>
                <a:round/>
                <a:headEnd/>
                <a:tailEnd/>
              </a:ln>
              <a:effectLst>
                <a:outerShdw dist="35921" dir="2700000" algn="ctr" rotWithShape="0">
                  <a:srgbClr val="AFAFAF"/>
                </a:outerShdw>
              </a:effectLst>
            </p:spPr>
            <p:txBody>
              <a:bodyPr wrap="none"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nSpc>
                    <a:spcPct val="85000"/>
                  </a:lnSpc>
                </a:pPr>
                <a:r>
                  <a:rPr lang="ru-RU" sz="1100" dirty="0">
                    <a:latin typeface="Arial" panose="020B0604020202020204" pitchFamily="34" charset="0"/>
                    <a:cs typeface="Arial" panose="020B0604020202020204" pitchFamily="34" charset="0"/>
                  </a:rPr>
                  <a:t>Пользователь в Москве</a:t>
                </a:r>
                <a:endParaRPr lang="en-US" sz="1100" dirty="0">
                  <a:latin typeface="Arial" panose="020B0604020202020204" pitchFamily="34" charset="0"/>
                  <a:cs typeface="Arial" panose="020B0604020202020204" pitchFamily="34" charset="0"/>
                </a:endParaRPr>
              </a:p>
            </p:txBody>
          </p:sp>
          <p:sp>
            <p:nvSpPr>
              <p:cNvPr id="25" name="AutoShape 45"/>
              <p:cNvSpPr>
                <a:spLocks noChangeArrowheads="1"/>
              </p:cNvSpPr>
              <p:nvPr/>
            </p:nvSpPr>
            <p:spPr bwMode="auto">
              <a:xfrm>
                <a:off x="6873876" y="875086"/>
                <a:ext cx="2074928" cy="261189"/>
              </a:xfrm>
              <a:prstGeom prst="roundRect">
                <a:avLst>
                  <a:gd name="adj" fmla="val 4167"/>
                </a:avLst>
              </a:prstGeom>
              <a:solidFill>
                <a:schemeClr val="bg1"/>
              </a:solidFill>
              <a:ln w="9525" algn="ctr">
                <a:solidFill>
                  <a:srgbClr val="4D4D4D"/>
                </a:solidFill>
                <a:round/>
                <a:headEnd/>
                <a:tailEnd/>
              </a:ln>
              <a:effectLst>
                <a:outerShdw dist="35921" dir="2700000" algn="ctr" rotWithShape="0">
                  <a:srgbClr val="AFAFAF"/>
                </a:outerShdw>
              </a:effectLst>
            </p:spPr>
            <p:txBody>
              <a:bodyPr wrap="none"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nSpc>
                    <a:spcPct val="85000"/>
                  </a:lnSpc>
                </a:pPr>
                <a:r>
                  <a:rPr lang="ru-RU" sz="1100" dirty="0">
                    <a:latin typeface="Arial" panose="020B0604020202020204" pitchFamily="34" charset="0"/>
                    <a:cs typeface="Arial" panose="020B0604020202020204" pitchFamily="34" charset="0"/>
                  </a:rPr>
                  <a:t>Сервер в Нью-Йорке</a:t>
                </a:r>
                <a:endParaRPr lang="en-US" sz="1100" dirty="0">
                  <a:latin typeface="Arial" panose="020B0604020202020204" pitchFamily="34" charset="0"/>
                  <a:cs typeface="Arial" panose="020B0604020202020204" pitchFamily="34" charset="0"/>
                </a:endParaRPr>
              </a:p>
            </p:txBody>
          </p:sp>
          <p:sp>
            <p:nvSpPr>
              <p:cNvPr id="27" name="Rectangle 27"/>
              <p:cNvSpPr>
                <a:spLocks noChangeArrowheads="1"/>
              </p:cNvSpPr>
              <p:nvPr/>
            </p:nvSpPr>
            <p:spPr bwMode="auto">
              <a:xfrm>
                <a:off x="1874675" y="3109243"/>
                <a:ext cx="1210265" cy="467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r"/>
                <a:r>
                  <a:rPr lang="ru-RU" sz="1100" dirty="0">
                    <a:latin typeface="Arial" panose="020B0604020202020204" pitchFamily="34" charset="0"/>
                    <a:cs typeface="Arial" panose="020B0604020202020204" pitchFamily="34" charset="0"/>
                  </a:rPr>
                  <a:t>Конечные папки</a:t>
                </a:r>
                <a:endParaRPr lang="en-US" sz="1100" dirty="0">
                  <a:latin typeface="Arial" panose="020B0604020202020204" pitchFamily="34" charset="0"/>
                  <a:cs typeface="Arial" panose="020B0604020202020204" pitchFamily="34" charset="0"/>
                </a:endParaRPr>
              </a:p>
            </p:txBody>
          </p:sp>
          <p:grpSp>
            <p:nvGrpSpPr>
              <p:cNvPr id="28" name="Group 28"/>
              <p:cNvGrpSpPr>
                <a:grpSpLocks/>
              </p:cNvGrpSpPr>
              <p:nvPr/>
            </p:nvGrpSpPr>
            <p:grpSpPr bwMode="auto">
              <a:xfrm>
                <a:off x="2973390" y="-12268"/>
                <a:ext cx="836613" cy="3689328"/>
                <a:chOff x="1873" y="2016"/>
                <a:chExt cx="527" cy="3689328"/>
              </a:xfrm>
            </p:grpSpPr>
            <p:sp>
              <p:nvSpPr>
                <p:cNvPr id="46" name="Line 51"/>
                <p:cNvSpPr>
                  <a:spLocks noChangeShapeType="1"/>
                </p:cNvSpPr>
                <p:nvPr/>
              </p:nvSpPr>
              <p:spPr bwMode="auto">
                <a:xfrm flipV="1">
                  <a:off x="1873" y="3353236"/>
                  <a:ext cx="259" cy="15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sz="1200" dirty="0">
                    <a:latin typeface="Arial" panose="020B0604020202020204" pitchFamily="34" charset="0"/>
                    <a:cs typeface="Arial" panose="020B0604020202020204" pitchFamily="34" charset="0"/>
                  </a:endParaRPr>
                </a:p>
              </p:txBody>
            </p:sp>
            <p:grpSp>
              <p:nvGrpSpPr>
                <p:cNvPr id="47" name="Group 47"/>
                <p:cNvGrpSpPr>
                  <a:grpSpLocks/>
                </p:cNvGrpSpPr>
                <p:nvPr/>
              </p:nvGrpSpPr>
              <p:grpSpPr bwMode="auto">
                <a:xfrm>
                  <a:off x="2127" y="2016"/>
                  <a:ext cx="273" cy="3689328"/>
                  <a:chOff x="2127" y="1998"/>
                  <a:chExt cx="273" cy="3689328"/>
                </a:xfrm>
              </p:grpSpPr>
              <p:sp>
                <p:nvSpPr>
                  <p:cNvPr id="48" name="Line 53"/>
                  <p:cNvSpPr>
                    <a:spLocks noChangeShapeType="1"/>
                  </p:cNvSpPr>
                  <p:nvPr/>
                </p:nvSpPr>
                <p:spPr bwMode="auto">
                  <a:xfrm>
                    <a:off x="2127" y="3049998"/>
                    <a:ext cx="0" cy="64132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sz="1200" dirty="0">
                      <a:latin typeface="Arial" panose="020B0604020202020204" pitchFamily="34" charset="0"/>
                      <a:cs typeface="Arial" panose="020B0604020202020204" pitchFamily="34" charset="0"/>
                    </a:endParaRPr>
                  </a:p>
                </p:txBody>
              </p:sp>
              <p:sp>
                <p:nvSpPr>
                  <p:cNvPr id="49" name="Line 54"/>
                  <p:cNvSpPr>
                    <a:spLocks noChangeShapeType="1"/>
                  </p:cNvSpPr>
                  <p:nvPr/>
                </p:nvSpPr>
                <p:spPr bwMode="auto">
                  <a:xfrm flipV="1">
                    <a:off x="2127" y="3671865"/>
                    <a:ext cx="273"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sz="1200" dirty="0">
                      <a:latin typeface="Arial" panose="020B0604020202020204" pitchFamily="34" charset="0"/>
                      <a:cs typeface="Arial" panose="020B0604020202020204" pitchFamily="34" charset="0"/>
                    </a:endParaRPr>
                  </a:p>
                </p:txBody>
              </p:sp>
              <p:sp>
                <p:nvSpPr>
                  <p:cNvPr id="50" name="Line 55"/>
                  <p:cNvSpPr>
                    <a:spLocks noChangeShapeType="1"/>
                  </p:cNvSpPr>
                  <p:nvPr/>
                </p:nvSpPr>
                <p:spPr bwMode="auto">
                  <a:xfrm rot="5400000">
                    <a:off x="2007" y="2185"/>
                    <a:ext cx="37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sz="1200" dirty="0">
                      <a:latin typeface="Arial" panose="020B0604020202020204" pitchFamily="34" charset="0"/>
                      <a:cs typeface="Arial" panose="020B0604020202020204" pitchFamily="34" charset="0"/>
                    </a:endParaRPr>
                  </a:p>
                </p:txBody>
              </p:sp>
            </p:grpSp>
          </p:grpSp>
          <p:pic>
            <p:nvPicPr>
              <p:cNvPr id="29" name="Picture 29" descr="Folder_OpenWithDocumentWriting0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771725" y="2676525"/>
                <a:ext cx="465488" cy="6270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0" descr="Folder_OpenWithDocumentWriting0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771725" y="3282950"/>
                <a:ext cx="465488" cy="627063"/>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1"/>
              <p:cNvGrpSpPr>
                <a:grpSpLocks/>
              </p:cNvGrpSpPr>
              <p:nvPr/>
            </p:nvGrpSpPr>
            <p:grpSpPr bwMode="auto">
              <a:xfrm>
                <a:off x="3973513" y="2970213"/>
                <a:ext cx="320675" cy="927100"/>
                <a:chOff x="2503" y="1871"/>
                <a:chExt cx="202" cy="584"/>
              </a:xfrm>
            </p:grpSpPr>
            <p:grpSp>
              <p:nvGrpSpPr>
                <p:cNvPr id="38" name="Group 38"/>
                <p:cNvGrpSpPr>
                  <a:grpSpLocks/>
                </p:cNvGrpSpPr>
                <p:nvPr/>
              </p:nvGrpSpPr>
              <p:grpSpPr bwMode="auto">
                <a:xfrm>
                  <a:off x="2503" y="1871"/>
                  <a:ext cx="202" cy="202"/>
                  <a:chOff x="1955" y="2548"/>
                  <a:chExt cx="288" cy="288"/>
                </a:xfrm>
              </p:grpSpPr>
              <p:sp>
                <p:nvSpPr>
                  <p:cNvPr id="43" name="Oval 43"/>
                  <p:cNvSpPr>
                    <a:spLocks noChangeArrowheads="1"/>
                  </p:cNvSpPr>
                  <p:nvPr/>
                </p:nvSpPr>
                <p:spPr bwMode="auto">
                  <a:xfrm>
                    <a:off x="1955" y="2548"/>
                    <a:ext cx="288" cy="288"/>
                  </a:xfrm>
                  <a:prstGeom prst="ellipse">
                    <a:avLst/>
                  </a:prstGeom>
                  <a:solidFill>
                    <a:srgbClr val="CC0000"/>
                  </a:solidFill>
                  <a:ln>
                    <a:noFill/>
                  </a:ln>
                  <a:effectLst/>
                  <a:extLst>
                    <a:ext uri="{91240B29-F687-4F45-9708-019B960494DF}">
                      <a14:hiddenLine xmlns:a14="http://schemas.microsoft.com/office/drawing/2010/main" w="28575" algn="ctr">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sz="1200" dirty="0">
                      <a:latin typeface="Arial" panose="020B0604020202020204" pitchFamily="34" charset="0"/>
                      <a:cs typeface="Arial" panose="020B0604020202020204" pitchFamily="34" charset="0"/>
                    </a:endParaRPr>
                  </a:p>
                </p:txBody>
              </p:sp>
              <p:sp>
                <p:nvSpPr>
                  <p:cNvPr id="44" name="Oval 44"/>
                  <p:cNvSpPr>
                    <a:spLocks noChangeArrowheads="1"/>
                  </p:cNvSpPr>
                  <p:nvPr/>
                </p:nvSpPr>
                <p:spPr bwMode="auto">
                  <a:xfrm>
                    <a:off x="1998" y="2591"/>
                    <a:ext cx="202" cy="202"/>
                  </a:xfrm>
                  <a:prstGeom prst="ellipse">
                    <a:avLst/>
                  </a:prstGeom>
                  <a:solidFill>
                    <a:srgbClr val="CC0000"/>
                  </a:solidFill>
                  <a:ln w="28575"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sz="1200" dirty="0">
                      <a:latin typeface="Arial" panose="020B0604020202020204" pitchFamily="34" charset="0"/>
                      <a:cs typeface="Arial" panose="020B0604020202020204" pitchFamily="34" charset="0"/>
                    </a:endParaRPr>
                  </a:p>
                </p:txBody>
              </p:sp>
              <p:sp>
                <p:nvSpPr>
                  <p:cNvPr id="45" name="Oval 45"/>
                  <p:cNvSpPr>
                    <a:spLocks noChangeArrowheads="1"/>
                  </p:cNvSpPr>
                  <p:nvPr/>
                </p:nvSpPr>
                <p:spPr bwMode="auto">
                  <a:xfrm>
                    <a:off x="2049" y="2642"/>
                    <a:ext cx="100" cy="100"/>
                  </a:xfrm>
                  <a:prstGeom prst="ellipse">
                    <a:avLst/>
                  </a:prstGeom>
                  <a:solidFill>
                    <a:srgbClr val="CC0000"/>
                  </a:solidFill>
                  <a:ln w="28575"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sz="1200" dirty="0">
                      <a:latin typeface="Arial" panose="020B0604020202020204" pitchFamily="34" charset="0"/>
                      <a:cs typeface="Arial" panose="020B0604020202020204" pitchFamily="34" charset="0"/>
                    </a:endParaRPr>
                  </a:p>
                </p:txBody>
              </p:sp>
            </p:grpSp>
            <p:grpSp>
              <p:nvGrpSpPr>
                <p:cNvPr id="39" name="Group 39"/>
                <p:cNvGrpSpPr>
                  <a:grpSpLocks/>
                </p:cNvGrpSpPr>
                <p:nvPr/>
              </p:nvGrpSpPr>
              <p:grpSpPr bwMode="auto">
                <a:xfrm>
                  <a:off x="2503" y="2253"/>
                  <a:ext cx="202" cy="202"/>
                  <a:chOff x="1955" y="2548"/>
                  <a:chExt cx="288" cy="288"/>
                </a:xfrm>
              </p:grpSpPr>
              <p:sp>
                <p:nvSpPr>
                  <p:cNvPr id="40" name="Oval 40"/>
                  <p:cNvSpPr>
                    <a:spLocks noChangeArrowheads="1"/>
                  </p:cNvSpPr>
                  <p:nvPr/>
                </p:nvSpPr>
                <p:spPr bwMode="auto">
                  <a:xfrm>
                    <a:off x="1955" y="2548"/>
                    <a:ext cx="288" cy="288"/>
                  </a:xfrm>
                  <a:prstGeom prst="ellipse">
                    <a:avLst/>
                  </a:prstGeom>
                  <a:solidFill>
                    <a:srgbClr val="CC0000"/>
                  </a:solidFill>
                  <a:ln>
                    <a:noFill/>
                  </a:ln>
                  <a:effectLst/>
                  <a:extLst>
                    <a:ext uri="{91240B29-F687-4F45-9708-019B960494DF}">
                      <a14:hiddenLine xmlns:a14="http://schemas.microsoft.com/office/drawing/2010/main" w="28575" algn="ctr">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sz="1200" dirty="0">
                      <a:latin typeface="Arial" panose="020B0604020202020204" pitchFamily="34" charset="0"/>
                      <a:cs typeface="Arial" panose="020B0604020202020204" pitchFamily="34" charset="0"/>
                    </a:endParaRPr>
                  </a:p>
                </p:txBody>
              </p:sp>
              <p:sp>
                <p:nvSpPr>
                  <p:cNvPr id="41" name="Oval 41"/>
                  <p:cNvSpPr>
                    <a:spLocks noChangeArrowheads="1"/>
                  </p:cNvSpPr>
                  <p:nvPr/>
                </p:nvSpPr>
                <p:spPr bwMode="auto">
                  <a:xfrm>
                    <a:off x="1998" y="2591"/>
                    <a:ext cx="202" cy="202"/>
                  </a:xfrm>
                  <a:prstGeom prst="ellipse">
                    <a:avLst/>
                  </a:prstGeom>
                  <a:solidFill>
                    <a:srgbClr val="CC0000"/>
                  </a:solidFill>
                  <a:ln w="28575"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sz="1200" dirty="0">
                      <a:latin typeface="Arial" panose="020B0604020202020204" pitchFamily="34" charset="0"/>
                      <a:cs typeface="Arial" panose="020B0604020202020204" pitchFamily="34" charset="0"/>
                    </a:endParaRPr>
                  </a:p>
                </p:txBody>
              </p:sp>
              <p:sp>
                <p:nvSpPr>
                  <p:cNvPr id="42" name="Oval 42"/>
                  <p:cNvSpPr>
                    <a:spLocks noChangeArrowheads="1"/>
                  </p:cNvSpPr>
                  <p:nvPr/>
                </p:nvSpPr>
                <p:spPr bwMode="auto">
                  <a:xfrm>
                    <a:off x="2049" y="2642"/>
                    <a:ext cx="100" cy="100"/>
                  </a:xfrm>
                  <a:prstGeom prst="ellipse">
                    <a:avLst/>
                  </a:prstGeom>
                  <a:solidFill>
                    <a:srgbClr val="CC0000"/>
                  </a:solidFill>
                  <a:ln w="28575"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sz="1200" dirty="0">
                      <a:latin typeface="Arial" panose="020B0604020202020204" pitchFamily="34" charset="0"/>
                      <a:cs typeface="Arial" panose="020B0604020202020204" pitchFamily="34" charset="0"/>
                    </a:endParaRPr>
                  </a:p>
                </p:txBody>
              </p:sp>
            </p:grpSp>
          </p:grpSp>
        </p:grpSp>
        <p:sp>
          <p:nvSpPr>
            <p:cNvPr id="63" name="Line 34"/>
            <p:cNvSpPr>
              <a:spLocks noChangeShapeType="1"/>
            </p:cNvSpPr>
            <p:nvPr/>
          </p:nvSpPr>
          <p:spPr bwMode="auto">
            <a:xfrm flipV="1">
              <a:off x="3551238" y="2971798"/>
              <a:ext cx="234784" cy="0"/>
            </a:xfrm>
            <a:prstGeom prst="line">
              <a:avLst/>
            </a:prstGeom>
            <a:noFill/>
            <a:ln w="38100">
              <a:solidFill>
                <a:schemeClr val="accent5">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sz="1200" dirty="0">
                <a:latin typeface="Arial" panose="020B0604020202020204" pitchFamily="34" charset="0"/>
                <a:cs typeface="Arial" panose="020B0604020202020204" pitchFamily="34" charset="0"/>
              </a:endParaRPr>
            </a:p>
          </p:txBody>
        </p:sp>
        <p:sp>
          <p:nvSpPr>
            <p:cNvPr id="64" name="Line 54"/>
            <p:cNvSpPr>
              <a:spLocks noChangeShapeType="1"/>
            </p:cNvSpPr>
            <p:nvPr/>
          </p:nvSpPr>
          <p:spPr bwMode="auto">
            <a:xfrm>
              <a:off x="3352803" y="3043260"/>
              <a:ext cx="45719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sz="1200" dirty="0">
                <a:latin typeface="Arial" panose="020B0604020202020204" pitchFamily="34" charset="0"/>
                <a:cs typeface="Arial" panose="020B0604020202020204" pitchFamily="34" charset="0"/>
              </a:endParaRPr>
            </a:p>
          </p:txBody>
        </p:sp>
        <p:sp>
          <p:nvSpPr>
            <p:cNvPr id="65" name="Line 34"/>
            <p:cNvSpPr>
              <a:spLocks noChangeShapeType="1"/>
            </p:cNvSpPr>
            <p:nvPr/>
          </p:nvSpPr>
          <p:spPr bwMode="auto">
            <a:xfrm flipV="1">
              <a:off x="3551237" y="2581298"/>
              <a:ext cx="2650" cy="1007608"/>
            </a:xfrm>
            <a:prstGeom prst="line">
              <a:avLst/>
            </a:prstGeom>
            <a:noFill/>
            <a:ln w="38100">
              <a:solidFill>
                <a:schemeClr val="accent5">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sz="1200" dirty="0">
                <a:latin typeface="Arial" panose="020B0604020202020204" pitchFamily="34" charset="0"/>
                <a:cs typeface="Arial" panose="020B0604020202020204" pitchFamily="34" charset="0"/>
              </a:endParaRPr>
            </a:p>
          </p:txBody>
        </p:sp>
        <p:sp>
          <p:nvSpPr>
            <p:cNvPr id="66" name="AutoShape 6"/>
            <p:cNvSpPr>
              <a:spLocks noChangeArrowheads="1"/>
            </p:cNvSpPr>
            <p:nvPr/>
          </p:nvSpPr>
          <p:spPr bwMode="auto">
            <a:xfrm>
              <a:off x="2155825" y="1295400"/>
              <a:ext cx="358775" cy="395288"/>
            </a:xfrm>
            <a:prstGeom prst="roundRect">
              <a:avLst>
                <a:gd name="adj" fmla="val 0"/>
              </a:avLst>
            </a:prstGeom>
            <a:gradFill rotWithShape="1">
              <a:gsLst>
                <a:gs pos="0">
                  <a:srgbClr val="CECECE"/>
                </a:gs>
                <a:gs pos="50000">
                  <a:srgbClr val="F0F0F0"/>
                </a:gs>
                <a:gs pos="100000">
                  <a:srgbClr val="CECECE"/>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nSpc>
                  <a:spcPct val="90000"/>
                </a:lnSpc>
                <a:defRPr/>
              </a:pPr>
              <a:r>
                <a:rPr lang="en-US" sz="1400" dirty="0">
                  <a:solidFill>
                    <a:srgbClr val="990033"/>
                  </a:solidFill>
                  <a:latin typeface="Arial" panose="020B0604020202020204" pitchFamily="34" charset="0"/>
                  <a:cs typeface="Arial" panose="020B0604020202020204" pitchFamily="34" charset="0"/>
                </a:rPr>
                <a:t>2</a:t>
              </a:r>
            </a:p>
          </p:txBody>
        </p:sp>
        <p:sp>
          <p:nvSpPr>
            <p:cNvPr id="67" name="AutoShape 6"/>
            <p:cNvSpPr>
              <a:spLocks noChangeArrowheads="1"/>
            </p:cNvSpPr>
            <p:nvPr/>
          </p:nvSpPr>
          <p:spPr bwMode="auto">
            <a:xfrm>
              <a:off x="2155825" y="3920693"/>
              <a:ext cx="358775" cy="395288"/>
            </a:xfrm>
            <a:prstGeom prst="roundRect">
              <a:avLst>
                <a:gd name="adj" fmla="val 0"/>
              </a:avLst>
            </a:prstGeom>
            <a:gradFill rotWithShape="1">
              <a:gsLst>
                <a:gs pos="0">
                  <a:srgbClr val="CECECE"/>
                </a:gs>
                <a:gs pos="50000">
                  <a:srgbClr val="F0F0F0"/>
                </a:gs>
                <a:gs pos="100000">
                  <a:srgbClr val="CECECE"/>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nSpc>
                  <a:spcPct val="90000"/>
                </a:lnSpc>
                <a:defRPr/>
              </a:pPr>
              <a:r>
                <a:rPr lang="en-US" sz="1400" dirty="0">
                  <a:solidFill>
                    <a:srgbClr val="990033"/>
                  </a:solidFill>
                  <a:latin typeface="Arial" panose="020B0604020202020204" pitchFamily="34" charset="0"/>
                  <a:cs typeface="Arial" panose="020B0604020202020204" pitchFamily="34" charset="0"/>
                </a:rPr>
                <a:t>2</a:t>
              </a:r>
            </a:p>
          </p:txBody>
        </p:sp>
      </p:grpSp>
      <p:sp>
        <p:nvSpPr>
          <p:cNvPr id="68" name="Title 1"/>
          <p:cNvSpPr txBox="1">
            <a:spLocks/>
          </p:cNvSpPr>
          <p:nvPr/>
        </p:nvSpPr>
        <p:spPr>
          <a:xfrm>
            <a:off x="7874237" y="1384878"/>
            <a:ext cx="3818557"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a:solidFill>
                  <a:srgbClr val="C00000"/>
                </a:solidFill>
              </a:rPr>
              <a:t>Что такое репликация</a:t>
            </a:r>
            <a:r>
              <a:rPr lang="en-US" sz="1800" b="1" dirty="0">
                <a:solidFill>
                  <a:srgbClr val="C00000"/>
                </a:solidFill>
              </a:rPr>
              <a:t> DFS?</a:t>
            </a:r>
          </a:p>
        </p:txBody>
      </p:sp>
      <p:sp>
        <p:nvSpPr>
          <p:cNvPr id="69" name="Content Placeholder 2"/>
          <p:cNvSpPr>
            <a:spLocks noGrp="1"/>
          </p:cNvSpPr>
          <p:nvPr/>
        </p:nvSpPr>
        <p:spPr bwMode="auto">
          <a:xfrm>
            <a:off x="7422764" y="1896573"/>
            <a:ext cx="4411651" cy="32652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ru-RU" sz="1600" dirty="0">
                <a:latin typeface="Arial" panose="020B0604020202020204" pitchFamily="34" charset="0"/>
                <a:cs typeface="Arial" panose="020B0604020202020204" pitchFamily="34" charset="0"/>
              </a:rPr>
              <a:t>Характеристики репликации DFS включают в себя:</a:t>
            </a:r>
          </a:p>
          <a:p>
            <a:pPr marL="361950" indent="-273050">
              <a:buFont typeface="Wingdings" panose="05000000000000000000" pitchFamily="2" charset="2"/>
              <a:buChar char="Ø"/>
            </a:pPr>
            <a:r>
              <a:rPr lang="ru-RU" sz="1600" dirty="0">
                <a:latin typeface="Arial" panose="020B0604020202020204" pitchFamily="34" charset="0"/>
                <a:cs typeface="Arial" panose="020B0604020202020204" pitchFamily="34" charset="0"/>
              </a:rPr>
              <a:t>Использование RDC</a:t>
            </a:r>
          </a:p>
          <a:p>
            <a:pPr marL="361950" indent="-273050">
              <a:buFont typeface="Wingdings" panose="05000000000000000000" pitchFamily="2" charset="2"/>
              <a:buChar char="Ø"/>
            </a:pPr>
            <a:r>
              <a:rPr lang="ru-RU" sz="1600" dirty="0">
                <a:latin typeface="Arial" panose="020B0604020202020204" pitchFamily="34" charset="0"/>
                <a:cs typeface="Arial" panose="020B0604020202020204" pitchFamily="34" charset="0"/>
              </a:rPr>
              <a:t>Использование промежуточной папки, чтобы организовать файл перед отправкой или получением</a:t>
            </a:r>
          </a:p>
          <a:p>
            <a:pPr marL="361950" indent="-273050">
              <a:buFont typeface="Wingdings" panose="05000000000000000000" pitchFamily="2" charset="2"/>
              <a:buChar char="Ø"/>
            </a:pPr>
            <a:r>
              <a:rPr lang="ru-RU" sz="1600" dirty="0">
                <a:latin typeface="Arial" panose="020B0604020202020204" pitchFamily="34" charset="0"/>
                <a:cs typeface="Arial" panose="020B0604020202020204" pitchFamily="34" charset="0"/>
              </a:rPr>
              <a:t>Обнаружение изменений в объеме путем мониторинга журнала USN</a:t>
            </a:r>
          </a:p>
          <a:p>
            <a:pPr marL="361950" indent="-273050">
              <a:buFont typeface="Wingdings" panose="05000000000000000000" pitchFamily="2" charset="2"/>
              <a:buChar char="Ø"/>
            </a:pPr>
            <a:r>
              <a:rPr lang="ru-RU" sz="1600" dirty="0">
                <a:latin typeface="Arial" panose="020B0604020202020204" pitchFamily="34" charset="0"/>
                <a:cs typeface="Arial" panose="020B0604020202020204" pitchFamily="34" charset="0"/>
              </a:rPr>
              <a:t>Использование векторного протокол обмена версиями</a:t>
            </a:r>
          </a:p>
          <a:p>
            <a:pPr marL="361950" indent="-273050">
              <a:buFont typeface="Wingdings" panose="05000000000000000000" pitchFamily="2" charset="2"/>
              <a:buChar char="Ø"/>
            </a:pPr>
            <a:r>
              <a:rPr lang="ru-RU" sz="1600" dirty="0">
                <a:latin typeface="Arial" panose="020B0604020202020204" pitchFamily="34" charset="0"/>
                <a:cs typeface="Arial" panose="020B0604020202020204" pitchFamily="34" charset="0"/>
              </a:rPr>
              <a:t>Восстановление после сбоя</a:t>
            </a:r>
          </a:p>
        </p:txBody>
      </p:sp>
      <p:pic>
        <p:nvPicPr>
          <p:cNvPr id="71" name="Picture 2" descr="File-Application_Ser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3403" y="1586077"/>
            <a:ext cx="565012" cy="84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2" descr="File-Application_Ser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9338" y="1476349"/>
            <a:ext cx="565012" cy="84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2" descr="File-Application_Ser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3470" y="3777603"/>
            <a:ext cx="565012" cy="84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34" descr="EndUser_CiscoWork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9072" y="1471509"/>
            <a:ext cx="923925" cy="1154113"/>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34" descr="EndUser_CiscoWork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5691" y="3521072"/>
            <a:ext cx="806869" cy="1007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357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14508" y="1216404"/>
            <a:ext cx="4422963"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a:solidFill>
                  <a:srgbClr val="C00000"/>
                </a:solidFill>
              </a:rPr>
              <a:t>Что такое </a:t>
            </a:r>
            <a:r>
              <a:rPr lang="ru-RU" sz="1800" b="1" dirty="0" err="1">
                <a:solidFill>
                  <a:srgbClr val="C00000"/>
                </a:solidFill>
              </a:rPr>
              <a:t>дедупликация</a:t>
            </a:r>
            <a:r>
              <a:rPr lang="ru-RU" sz="1800" b="1" dirty="0">
                <a:solidFill>
                  <a:srgbClr val="C00000"/>
                </a:solidFill>
              </a:rPr>
              <a:t> данных</a:t>
            </a:r>
            <a:r>
              <a:rPr lang="en-US" sz="1800" b="1" dirty="0">
                <a:solidFill>
                  <a:srgbClr val="C00000"/>
                </a:solidFill>
              </a:rPr>
              <a:t>?</a:t>
            </a:r>
          </a:p>
        </p:txBody>
      </p:sp>
      <p:sp>
        <p:nvSpPr>
          <p:cNvPr id="3" name="Content Placeholder 2"/>
          <p:cNvSpPr>
            <a:spLocks noGrp="1"/>
          </p:cNvSpPr>
          <p:nvPr/>
        </p:nvSpPr>
        <p:spPr bwMode="auto">
          <a:xfrm>
            <a:off x="444489" y="1677984"/>
            <a:ext cx="4519804" cy="29146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ru-RU" sz="1600" dirty="0" err="1">
                <a:latin typeface="Arial" panose="020B0604020202020204" pitchFamily="34" charset="0"/>
                <a:cs typeface="Arial" panose="020B0604020202020204" pitchFamily="34" charset="0"/>
              </a:rPr>
              <a:t>Дедупликация</a:t>
            </a:r>
            <a:r>
              <a:rPr lang="ru-RU" sz="1600" dirty="0">
                <a:latin typeface="Arial" panose="020B0604020202020204" pitchFamily="34" charset="0"/>
                <a:cs typeface="Arial" panose="020B0604020202020204" pitchFamily="34" charset="0"/>
              </a:rPr>
              <a:t> данных оптимизирует объем хранения, перенаправляя избыточные  данных в одну точку хранения</a:t>
            </a:r>
            <a:endParaRPr lang="en-US" sz="1600" dirty="0">
              <a:latin typeface="Arial" panose="020B0604020202020204" pitchFamily="34" charset="0"/>
              <a:cs typeface="Arial" panose="020B0604020202020204" pitchFamily="34" charset="0"/>
            </a:endParaRPr>
          </a:p>
          <a:p>
            <a:pPr marL="0" indent="0">
              <a:buNone/>
            </a:pPr>
            <a:r>
              <a:rPr lang="ru-RU" sz="1600" dirty="0" err="1">
                <a:latin typeface="Arial" panose="020B0604020202020204" pitchFamily="34" charset="0"/>
                <a:cs typeface="Arial" panose="020B0604020202020204" pitchFamily="34" charset="0"/>
              </a:rPr>
              <a:t>Дедупликация</a:t>
            </a:r>
            <a:r>
              <a:rPr lang="ru-RU" sz="1600" dirty="0">
                <a:latin typeface="Arial" panose="020B0604020202020204" pitchFamily="34" charset="0"/>
                <a:cs typeface="Arial" panose="020B0604020202020204" pitchFamily="34" charset="0"/>
              </a:rPr>
              <a:t> данных обеспечивает:</a:t>
            </a:r>
            <a:endParaRPr lang="en-US" sz="1600" dirty="0">
              <a:latin typeface="Arial" panose="020B0604020202020204" pitchFamily="34" charset="0"/>
              <a:cs typeface="Arial" panose="020B0604020202020204" pitchFamily="34" charset="0"/>
            </a:endParaRPr>
          </a:p>
          <a:p>
            <a:pPr marL="361950" indent="-273050">
              <a:buFont typeface="Wingdings" panose="05000000000000000000" pitchFamily="2" charset="2"/>
              <a:buChar char="Ø"/>
            </a:pPr>
            <a:r>
              <a:rPr lang="ru-RU" sz="1600" dirty="0">
                <a:latin typeface="Arial" panose="020B0604020202020204" pitchFamily="34" charset="0"/>
                <a:cs typeface="Arial" panose="020B0604020202020204" pitchFamily="34" charset="0"/>
              </a:rPr>
              <a:t>Оптимизацию емкости</a:t>
            </a:r>
          </a:p>
          <a:p>
            <a:pPr marL="361950" indent="-273050">
              <a:buFont typeface="Wingdings" panose="05000000000000000000" pitchFamily="2" charset="2"/>
              <a:buChar char="Ø"/>
            </a:pPr>
            <a:r>
              <a:rPr lang="ru-RU" sz="1600" dirty="0">
                <a:latin typeface="Arial" panose="020B0604020202020204" pitchFamily="34" charset="0"/>
                <a:cs typeface="Arial" panose="020B0604020202020204" pitchFamily="34" charset="0"/>
              </a:rPr>
              <a:t>Масштабирование и производительность</a:t>
            </a:r>
          </a:p>
          <a:p>
            <a:pPr marL="361950" indent="-273050">
              <a:buFont typeface="Wingdings" panose="05000000000000000000" pitchFamily="2" charset="2"/>
              <a:buChar char="Ø"/>
            </a:pPr>
            <a:r>
              <a:rPr lang="ru-RU" sz="1600" dirty="0">
                <a:latin typeface="Arial" panose="020B0604020202020204" pitchFamily="34" charset="0"/>
                <a:cs typeface="Arial" panose="020B0604020202020204" pitchFamily="34" charset="0"/>
              </a:rPr>
              <a:t>целостность и надежность данных</a:t>
            </a:r>
          </a:p>
          <a:p>
            <a:pPr marL="361950" indent="-273050">
              <a:buFont typeface="Wingdings" panose="05000000000000000000" pitchFamily="2" charset="2"/>
              <a:buChar char="Ø"/>
            </a:pPr>
            <a:r>
              <a:rPr lang="ru-RU" sz="1600" dirty="0">
                <a:latin typeface="Arial" panose="020B0604020202020204" pitchFamily="34" charset="0"/>
                <a:cs typeface="Arial" panose="020B0604020202020204" pitchFamily="34" charset="0"/>
              </a:rPr>
              <a:t>Эффективность пропускной способности</a:t>
            </a:r>
          </a:p>
          <a:p>
            <a:pPr marL="361950" indent="-273050">
              <a:buFont typeface="Wingdings" panose="05000000000000000000" pitchFamily="2" charset="2"/>
              <a:buChar char="Ø"/>
            </a:pPr>
            <a:r>
              <a:rPr lang="ru-RU" sz="1600" dirty="0">
                <a:latin typeface="Arial" panose="020B0604020202020204" pitchFamily="34" charset="0"/>
                <a:cs typeface="Arial" panose="020B0604020202020204" pitchFamily="34" charset="0"/>
              </a:rPr>
              <a:t>Простое управление оптимизацией</a:t>
            </a:r>
          </a:p>
        </p:txBody>
      </p:sp>
      <p:sp>
        <p:nvSpPr>
          <p:cNvPr id="4" name="Title 1"/>
          <p:cNvSpPr txBox="1">
            <a:spLocks/>
          </p:cNvSpPr>
          <p:nvPr/>
        </p:nvSpPr>
        <p:spPr>
          <a:xfrm>
            <a:off x="444489" y="125821"/>
            <a:ext cx="7773988"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bg1"/>
                </a:solidFill>
              </a:rPr>
              <a:t>DFS</a:t>
            </a:r>
            <a:r>
              <a:rPr lang="ru-RU" sz="3600" dirty="0">
                <a:solidFill>
                  <a:schemeClr val="bg1"/>
                </a:solidFill>
              </a:rPr>
              <a:t>-сценарии</a:t>
            </a:r>
            <a:endParaRPr lang="en-US" sz="3600" dirty="0">
              <a:solidFill>
                <a:schemeClr val="bg1"/>
              </a:solidFill>
            </a:endParaRPr>
          </a:p>
        </p:txBody>
      </p:sp>
      <p:graphicFrame>
        <p:nvGraphicFramePr>
          <p:cNvPr id="5" name="Table 3" descr="The graphics depict three DFS scenarios. One for sharing files across branch offices that has two way replication between hub site and branch office. The second shows a DFS data collection scenario that shows a one way replication between branch office to hub site and the third shows a DFS data distribution scenario that depicts a hub and spoke configuration from the branch office to multiple sites."/>
          <p:cNvGraphicFramePr>
            <a:graphicFrameLocks noGrp="1"/>
          </p:cNvGraphicFramePr>
          <p:nvPr>
            <p:extLst>
              <p:ext uri="{D42A27DB-BD31-4B8C-83A1-F6EECF244321}">
                <p14:modId xmlns:p14="http://schemas.microsoft.com/office/powerpoint/2010/main" val="4035759570"/>
              </p:ext>
            </p:extLst>
          </p:nvPr>
        </p:nvGraphicFramePr>
        <p:xfrm>
          <a:off x="5091207" y="1504521"/>
          <a:ext cx="6737128" cy="4681985"/>
        </p:xfrm>
        <a:graphic>
          <a:graphicData uri="http://schemas.openxmlformats.org/drawingml/2006/table">
            <a:tbl>
              <a:tblPr firstRow="1" bandRow="1">
                <a:tableStyleId>{91EBBBCC-DAD2-459C-BE2E-F6DE35CF9A28}</a:tableStyleId>
              </a:tblPr>
              <a:tblGrid>
                <a:gridCol w="1870767">
                  <a:extLst>
                    <a:ext uri="{9D8B030D-6E8A-4147-A177-3AD203B41FA5}">
                      <a16:colId xmlns:a16="http://schemas.microsoft.com/office/drawing/2014/main" val="20000"/>
                    </a:ext>
                  </a:extLst>
                </a:gridCol>
                <a:gridCol w="4866361">
                  <a:extLst>
                    <a:ext uri="{9D8B030D-6E8A-4147-A177-3AD203B41FA5}">
                      <a16:colId xmlns:a16="http://schemas.microsoft.com/office/drawing/2014/main" val="20001"/>
                    </a:ext>
                  </a:extLst>
                </a:gridCol>
              </a:tblGrid>
              <a:tr h="413923">
                <a:tc>
                  <a:txBody>
                    <a:bodyPr/>
                    <a:lstStyle/>
                    <a:p>
                      <a:pPr algn="ctr"/>
                      <a:r>
                        <a:rPr lang="ru-RU" sz="1800" dirty="0">
                          <a:latin typeface="Arial" panose="020B0604020202020204" pitchFamily="34" charset="0"/>
                          <a:cs typeface="Arial" panose="020B0604020202020204" pitchFamily="34" charset="0"/>
                        </a:rPr>
                        <a:t>Сценарий</a:t>
                      </a:r>
                      <a:endParaRPr lang="en-US" sz="1800" b="0" dirty="0">
                        <a:solidFill>
                          <a:schemeClr val="tx1"/>
                        </a:solidFill>
                        <a:latin typeface="Arial" panose="020B0604020202020204" pitchFamily="34" charset="0"/>
                        <a:ea typeface="Segoe UI" pitchFamily="34" charset="0"/>
                        <a:cs typeface="Arial" panose="020B0604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dirty="0">
                          <a:latin typeface="Arial" panose="020B0604020202020204" pitchFamily="34" charset="0"/>
                          <a:cs typeface="Arial" panose="020B0604020202020204" pitchFamily="34" charset="0"/>
                        </a:rPr>
                        <a:t>Пример</a:t>
                      </a:r>
                      <a:endParaRPr lang="en-US" sz="1800" b="0" dirty="0">
                        <a:solidFill>
                          <a:schemeClr val="tx1"/>
                        </a:solidFill>
                        <a:latin typeface="Arial" panose="020B0604020202020204" pitchFamily="34" charset="0"/>
                        <a:ea typeface="Segoe UI" pitchFamily="34" charset="0"/>
                        <a:cs typeface="Arial" panose="020B0604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1370947">
                <a:tc>
                  <a:txBody>
                    <a:bodyPr/>
                    <a:lstStyle/>
                    <a:p>
                      <a:pPr algn="ctr"/>
                      <a:r>
                        <a:rPr lang="ru-RU" sz="1600" baseline="0" dirty="0">
                          <a:latin typeface="Arial" panose="020B0604020202020204" pitchFamily="34" charset="0"/>
                          <a:cs typeface="Arial" panose="020B0604020202020204" pitchFamily="34" charset="0"/>
                        </a:rPr>
                        <a:t>Обмен файлами между филиалами</a:t>
                      </a:r>
                      <a:endParaRPr lang="en-US" sz="1600" dirty="0">
                        <a:latin typeface="Arial" panose="020B0604020202020204" pitchFamily="34" charset="0"/>
                        <a:ea typeface="Segoe UI" pitchFamily="34" charset="0"/>
                        <a:cs typeface="Arial" panose="020B0604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40000"/>
                        <a:lumOff val="60000"/>
                      </a:schemeClr>
                    </a:solidFill>
                  </a:tcPr>
                </a:tc>
                <a:tc>
                  <a:txBody>
                    <a:bodyPr/>
                    <a:lstStyle/>
                    <a:p>
                      <a:endParaRPr lang="en-US" sz="1800" dirty="0">
                        <a:latin typeface="Arial" panose="020B0604020202020204" pitchFamily="34" charset="0"/>
                        <a:ea typeface="Segoe UI" pitchFamily="34" charset="0"/>
                        <a:cs typeface="Arial" panose="020B0604020202020204"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r h="1370947">
                <a:tc>
                  <a:txBody>
                    <a:bodyPr/>
                    <a:lstStyle/>
                    <a:p>
                      <a:pPr algn="ctr"/>
                      <a:r>
                        <a:rPr lang="ru-RU" sz="1600" dirty="0">
                          <a:latin typeface="Arial" panose="020B0604020202020204" pitchFamily="34" charset="0"/>
                          <a:cs typeface="Arial" panose="020B0604020202020204" pitchFamily="34" charset="0"/>
                        </a:rPr>
                        <a:t>Сбор данных</a:t>
                      </a:r>
                      <a:endParaRPr lang="en-US" sz="1600" dirty="0">
                        <a:latin typeface="Arial" panose="020B0604020202020204" pitchFamily="34" charset="0"/>
                        <a:ea typeface="Segoe UI" panose="020B0502040204020203" pitchFamily="34" charset="0"/>
                        <a:cs typeface="Arial" panose="020B0604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endParaRPr lang="en-US" sz="1800" dirty="0">
                        <a:latin typeface="Arial" panose="020B0604020202020204" pitchFamily="34" charset="0"/>
                        <a:ea typeface="Segoe UI" pitchFamily="34" charset="0"/>
                        <a:cs typeface="Arial" panose="020B0604020202020204"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1526168">
                <a:tc>
                  <a:txBody>
                    <a:bodyPr/>
                    <a:lstStyle/>
                    <a:p>
                      <a:pPr algn="ctr"/>
                      <a:r>
                        <a:rPr lang="ru-RU" sz="1600" dirty="0">
                          <a:latin typeface="Arial" panose="020B0604020202020204" pitchFamily="34" charset="0"/>
                          <a:cs typeface="Arial" panose="020B0604020202020204" pitchFamily="34" charset="0"/>
                        </a:rPr>
                        <a:t>Распределение данных</a:t>
                      </a:r>
                      <a:endParaRPr lang="en-US" sz="1600" dirty="0">
                        <a:latin typeface="Arial" panose="020B0604020202020204" pitchFamily="34" charset="0"/>
                        <a:ea typeface="Segoe UI" panose="020B0502040204020203" pitchFamily="34" charset="0"/>
                        <a:cs typeface="Arial" panose="020B0604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40000"/>
                        <a:lumOff val="60000"/>
                      </a:schemeClr>
                    </a:solidFill>
                  </a:tcPr>
                </a:tc>
                <a:tc>
                  <a:txBody>
                    <a:bodyPr/>
                    <a:lstStyle/>
                    <a:p>
                      <a:endParaRPr lang="en-US" sz="1800" dirty="0">
                        <a:latin typeface="Arial" panose="020B0604020202020204" pitchFamily="34" charset="0"/>
                        <a:ea typeface="Segoe UI" pitchFamily="34" charset="0"/>
                        <a:cs typeface="Arial" panose="020B0604020202020204"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3"/>
                  </a:ext>
                </a:extLst>
              </a:tr>
            </a:tbl>
          </a:graphicData>
        </a:graphic>
      </p:graphicFrame>
      <p:grpSp>
        <p:nvGrpSpPr>
          <p:cNvPr id="47" name="Группа 46"/>
          <p:cNvGrpSpPr/>
          <p:nvPr/>
        </p:nvGrpSpPr>
        <p:grpSpPr>
          <a:xfrm>
            <a:off x="7205614" y="1957068"/>
            <a:ext cx="5448960" cy="4031562"/>
            <a:chOff x="7848600" y="1915886"/>
            <a:chExt cx="6737892" cy="5057284"/>
          </a:xfrm>
        </p:grpSpPr>
        <p:sp>
          <p:nvSpPr>
            <p:cNvPr id="6" name="TextBox 47" descr="The graphics depict three DFS scenarios. One for sharing files across branch offices that has two way replication between hub site and branch office. The second shows a DFS data collection scenario that shows a one way replication between branch office to hub site and the third shows a DFS data distribution scenario that depicts a hub and spoke configuration from the branch office to multiple sites."/>
            <p:cNvSpPr txBox="1"/>
            <p:nvPr/>
          </p:nvSpPr>
          <p:spPr>
            <a:xfrm>
              <a:off x="7848600" y="1915886"/>
              <a:ext cx="1027171" cy="386083"/>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ru-RU" sz="1400" b="0" dirty="0">
                  <a:latin typeface="Arial" panose="020B0604020202020204" pitchFamily="34" charset="0"/>
                  <a:ea typeface="Segoe UI" pitchFamily="34" charset="0"/>
                  <a:cs typeface="Arial" panose="020B0604020202020204" pitchFamily="34" charset="0"/>
                </a:rPr>
                <a:t>Филиал</a:t>
              </a:r>
              <a:endParaRPr lang="en-US" sz="1400" b="0" dirty="0">
                <a:latin typeface="Arial" panose="020B0604020202020204" pitchFamily="34" charset="0"/>
                <a:ea typeface="Segoe UI" pitchFamily="34" charset="0"/>
                <a:cs typeface="Arial" panose="020B0604020202020204" pitchFamily="34" charset="0"/>
              </a:endParaRPr>
            </a:p>
          </p:txBody>
        </p:sp>
        <p:sp>
          <p:nvSpPr>
            <p:cNvPr id="7" name="TextBox 48" descr="The graphics depict three DFS scenarios. One for sharing files across branch offices that has two way replication between hub site and branch office. The second shows a DFS data collection scenario that shows a one way replication between branch office to hub site and the third shows a DFS data distribution scenario that depicts a hub and spoke configuration from the branch office to multiple sites."/>
            <p:cNvSpPr txBox="1"/>
            <p:nvPr/>
          </p:nvSpPr>
          <p:spPr>
            <a:xfrm>
              <a:off x="11734800" y="1915886"/>
              <a:ext cx="1556335" cy="386083"/>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400" b="0" dirty="0">
                  <a:latin typeface="Arial" panose="020B0604020202020204" pitchFamily="34" charset="0"/>
                  <a:ea typeface="Segoe UI" pitchFamily="34" charset="0"/>
                  <a:cs typeface="Arial" panose="020B0604020202020204" pitchFamily="34" charset="0"/>
                </a:rPr>
                <a:t>Hub</a:t>
              </a:r>
              <a:r>
                <a:rPr lang="ru-RU" sz="1400" b="0" dirty="0">
                  <a:latin typeface="Arial" panose="020B0604020202020204" pitchFamily="34" charset="0"/>
                  <a:ea typeface="Segoe UI" pitchFamily="34" charset="0"/>
                  <a:cs typeface="Arial" panose="020B0604020202020204" pitchFamily="34" charset="0"/>
                </a:rPr>
                <a:t>-сторона</a:t>
              </a:r>
              <a:endParaRPr lang="en-US" sz="1400" b="0" dirty="0">
                <a:latin typeface="Arial" panose="020B0604020202020204" pitchFamily="34" charset="0"/>
                <a:ea typeface="Segoe UI" pitchFamily="34" charset="0"/>
                <a:cs typeface="Arial" panose="020B0604020202020204" pitchFamily="34" charset="0"/>
              </a:endParaRPr>
            </a:p>
          </p:txBody>
        </p:sp>
        <p:sp>
          <p:nvSpPr>
            <p:cNvPr id="8" name="TextBox 55" descr="The graphics depict three DFS scenarios. One for sharing files across branch offices that has two way replication between hub site and branch office. The second shows a DFS data collection scenario that shows a one way replication between branch office to hub site and the third shows a DFS data distribution scenario that depicts a hub and spoke configuration from the branch office to multiple sites."/>
            <p:cNvSpPr txBox="1"/>
            <p:nvPr/>
          </p:nvSpPr>
          <p:spPr>
            <a:xfrm>
              <a:off x="7943483" y="3591996"/>
              <a:ext cx="1027171" cy="386083"/>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ru-RU" sz="1400" b="0" dirty="0">
                  <a:latin typeface="Arial" panose="020B0604020202020204" pitchFamily="34" charset="0"/>
                  <a:ea typeface="Segoe UI" pitchFamily="34" charset="0"/>
                  <a:cs typeface="Arial" panose="020B0604020202020204" pitchFamily="34" charset="0"/>
                </a:rPr>
                <a:t>Филиал</a:t>
              </a:r>
              <a:endParaRPr lang="en-US" sz="1400" b="0" dirty="0">
                <a:latin typeface="Arial" panose="020B0604020202020204" pitchFamily="34" charset="0"/>
                <a:ea typeface="Segoe UI" pitchFamily="34" charset="0"/>
                <a:cs typeface="Arial" panose="020B0604020202020204" pitchFamily="34" charset="0"/>
              </a:endParaRPr>
            </a:p>
          </p:txBody>
        </p:sp>
        <p:sp>
          <p:nvSpPr>
            <p:cNvPr id="9" name="TextBox 56" descr="The graphics depict three DFS scenarios. One for sharing files across branch offices that has two way replication between hub site and branch office. The second shows a DFS data collection scenario that shows a one way replication between branch office to hub site and the third shows a DFS data distribution scenario that depicts a hub and spoke configuration from the branch office to multiple sites."/>
            <p:cNvSpPr txBox="1"/>
            <p:nvPr/>
          </p:nvSpPr>
          <p:spPr>
            <a:xfrm>
              <a:off x="11828065" y="3554088"/>
              <a:ext cx="1556335" cy="386083"/>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400" b="0" dirty="0">
                  <a:latin typeface="Arial" panose="020B0604020202020204" pitchFamily="34" charset="0"/>
                  <a:ea typeface="Segoe UI" pitchFamily="34" charset="0"/>
                  <a:cs typeface="Arial" panose="020B0604020202020204" pitchFamily="34" charset="0"/>
                </a:rPr>
                <a:t>Hub</a:t>
              </a:r>
              <a:r>
                <a:rPr lang="ru-RU" sz="1400" b="0" dirty="0">
                  <a:latin typeface="Arial" panose="020B0604020202020204" pitchFamily="34" charset="0"/>
                  <a:ea typeface="Segoe UI" pitchFamily="34" charset="0"/>
                  <a:cs typeface="Arial" panose="020B0604020202020204" pitchFamily="34" charset="0"/>
                </a:rPr>
                <a:t>-сторона</a:t>
              </a:r>
              <a:endParaRPr lang="en-US" sz="1400" b="0" dirty="0">
                <a:latin typeface="Arial" panose="020B0604020202020204" pitchFamily="34" charset="0"/>
                <a:ea typeface="Segoe UI" pitchFamily="34" charset="0"/>
                <a:cs typeface="Arial" panose="020B0604020202020204" pitchFamily="34" charset="0"/>
              </a:endParaRPr>
            </a:p>
          </p:txBody>
        </p:sp>
        <p:sp>
          <p:nvSpPr>
            <p:cNvPr id="10" name="TextBox 69" descr="The graphics depict three DFS scenarios. One for sharing files across branch offices that has two way replication between hub site and branch office. The second shows a DFS data collection scenario that shows a one way replication between branch office to hub site and the third shows a DFS data distribution scenario that depicts a hub and spoke configuration from the branch office to multiple sites."/>
            <p:cNvSpPr txBox="1"/>
            <p:nvPr/>
          </p:nvSpPr>
          <p:spPr>
            <a:xfrm>
              <a:off x="12401816" y="5386871"/>
              <a:ext cx="2184676" cy="386083"/>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ru-RU" sz="1400" b="0" dirty="0">
                  <a:latin typeface="Arial" panose="020B0604020202020204" pitchFamily="34" charset="0"/>
                  <a:ea typeface="Segoe UI" pitchFamily="34" charset="0"/>
                  <a:cs typeface="Arial" panose="020B0604020202020204" pitchFamily="34" charset="0"/>
                </a:rPr>
                <a:t>Филиал </a:t>
              </a:r>
              <a:r>
                <a:rPr lang="en-US" sz="1400" b="0" dirty="0">
                  <a:latin typeface="Arial" panose="020B0604020202020204" pitchFamily="34" charset="0"/>
                  <a:ea typeface="Segoe UI" pitchFamily="34" charset="0"/>
                  <a:cs typeface="Arial" panose="020B0604020202020204" pitchFamily="34" charset="0"/>
                </a:rPr>
                <a:t>1</a:t>
              </a:r>
            </a:p>
          </p:txBody>
        </p:sp>
        <p:sp>
          <p:nvSpPr>
            <p:cNvPr id="11" name="TextBox 70" descr="The graphics depict three DFS scenarios. One for sharing files across branch offices that has two way replication between hub site and branch office. The second shows a DFS data collection scenario that shows a one way replication between branch office to hub site and the third shows a DFS data distribution scenario that depicts a hub and spoke configuration from the branch office to multiple sites."/>
            <p:cNvSpPr txBox="1"/>
            <p:nvPr/>
          </p:nvSpPr>
          <p:spPr>
            <a:xfrm>
              <a:off x="12411974" y="6170895"/>
              <a:ext cx="1377509" cy="386083"/>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ru-RU" sz="1400" b="0" dirty="0">
                  <a:latin typeface="Arial" panose="020B0604020202020204" pitchFamily="34" charset="0"/>
                  <a:ea typeface="Segoe UI" pitchFamily="34" charset="0"/>
                  <a:cs typeface="Arial" panose="020B0604020202020204" pitchFamily="34" charset="0"/>
                </a:rPr>
                <a:t>Филиал </a:t>
              </a:r>
              <a:r>
                <a:rPr lang="en-US" sz="1400" b="0" dirty="0">
                  <a:latin typeface="Arial" panose="020B0604020202020204" pitchFamily="34" charset="0"/>
                  <a:ea typeface="Segoe UI" pitchFamily="34" charset="0"/>
                  <a:cs typeface="Arial" panose="020B0604020202020204" pitchFamily="34" charset="0"/>
                </a:rPr>
                <a:t>2</a:t>
              </a:r>
            </a:p>
          </p:txBody>
        </p:sp>
        <p:sp>
          <p:nvSpPr>
            <p:cNvPr id="12" name="TextBox 72" descr="The graphics depict three DFS scenarios. One for sharing files across branch offices that has two way replication between hub site and branch office. The second shows a DFS data collection scenario that shows a one way replication between branch office to hub site and the third shows a DFS data distribution scenario that depicts a hub and spoke configuration from the branch office to multiple sites."/>
            <p:cNvSpPr txBox="1"/>
            <p:nvPr/>
          </p:nvSpPr>
          <p:spPr>
            <a:xfrm>
              <a:off x="8089576" y="5310173"/>
              <a:ext cx="1247192" cy="386083"/>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400" b="0" dirty="0">
                  <a:latin typeface="Arial" panose="020B0604020202020204" pitchFamily="34" charset="0"/>
                  <a:ea typeface="Segoe UI" pitchFamily="34" charset="0"/>
                  <a:cs typeface="Arial" panose="020B0604020202020204" pitchFamily="34" charset="0"/>
                </a:rPr>
                <a:t>Hub</a:t>
              </a:r>
              <a:r>
                <a:rPr lang="ru-RU" sz="1400" b="0" dirty="0">
                  <a:latin typeface="Arial" panose="020B0604020202020204" pitchFamily="34" charset="0"/>
                  <a:ea typeface="Segoe UI" pitchFamily="34" charset="0"/>
                  <a:cs typeface="Arial" panose="020B0604020202020204" pitchFamily="34" charset="0"/>
                </a:rPr>
                <a:t>-офис</a:t>
              </a:r>
              <a:endParaRPr lang="en-US" sz="1400" b="0" dirty="0">
                <a:latin typeface="Arial" panose="020B0604020202020204" pitchFamily="34" charset="0"/>
                <a:ea typeface="Segoe UI" pitchFamily="34" charset="0"/>
                <a:cs typeface="Arial" panose="020B0604020202020204" pitchFamily="34" charset="0"/>
              </a:endParaRPr>
            </a:p>
          </p:txBody>
        </p:sp>
        <p:grpSp>
          <p:nvGrpSpPr>
            <p:cNvPr id="13" name="Group 11" descr="The graphics depict three DFS scenarios. One for sharing files across branch offices that has two way replication between hub site and branch office. The second shows a DFS data collection scenario that shows a one way replication between branch office to hub site and the third shows a DFS data distribution scenario that depicts a hub and spoke configuration from the branch office to multiple sites."/>
            <p:cNvGrpSpPr/>
            <p:nvPr/>
          </p:nvGrpSpPr>
          <p:grpSpPr>
            <a:xfrm>
              <a:off x="8508766" y="2330051"/>
              <a:ext cx="4341526" cy="4643119"/>
              <a:chOff x="3631966" y="1938165"/>
              <a:chExt cx="4341526" cy="4643119"/>
            </a:xfrm>
          </p:grpSpPr>
          <p:grpSp>
            <p:nvGrpSpPr>
              <p:cNvPr id="14" name="Group 12"/>
              <p:cNvGrpSpPr/>
              <p:nvPr/>
            </p:nvGrpSpPr>
            <p:grpSpPr>
              <a:xfrm>
                <a:off x="3631966" y="1938165"/>
                <a:ext cx="711433" cy="993116"/>
                <a:chOff x="3631966" y="1979735"/>
                <a:chExt cx="711433" cy="993116"/>
              </a:xfrm>
            </p:grpSpPr>
            <p:pic>
              <p:nvPicPr>
                <p:cNvPr id="45" name="Picture 43" descr="database_full_single"/>
                <p:cNvPicPr>
                  <a:picLocks noChangeAspect="1" noChangeArrowheads="1"/>
                </p:cNvPicPr>
                <p:nvPr/>
              </p:nvPicPr>
              <p:blipFill>
                <a:blip r:embed="rId2" cstate="print">
                  <a:duotone>
                    <a:prstClr val="black"/>
                    <a:srgbClr val="CC3D39">
                      <a:tint val="45000"/>
                      <a:satMod val="400000"/>
                    </a:srgbClr>
                  </a:duotone>
                  <a:extLst>
                    <a:ext uri="{28A0092B-C50C-407E-A947-70E740481C1C}">
                      <a14:useLocalDpi xmlns:a14="http://schemas.microsoft.com/office/drawing/2010/main" val="0"/>
                    </a:ext>
                  </a:extLst>
                </a:blip>
                <a:srcRect/>
                <a:stretch>
                  <a:fillRect/>
                </a:stretch>
              </p:blipFill>
              <p:spPr bwMode="auto">
                <a:xfrm>
                  <a:off x="3631966" y="2504636"/>
                  <a:ext cx="711433" cy="46821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4" descr="Document"/>
                <p:cNvPicPr>
                  <a:picLocks noChangeAspect="1" noChangeArrowheads="1"/>
                </p:cNvPicPr>
                <p:nvPr/>
              </p:nvPicPr>
              <p:blipFill>
                <a:blip r:embed="rId3"/>
                <a:srcRect/>
                <a:stretch>
                  <a:fillRect/>
                </a:stretch>
              </p:blipFill>
              <p:spPr bwMode="auto">
                <a:xfrm>
                  <a:off x="3673060" y="1979735"/>
                  <a:ext cx="426280" cy="693783"/>
                </a:xfrm>
                <a:prstGeom prst="rect">
                  <a:avLst/>
                </a:prstGeom>
                <a:noFill/>
              </p:spPr>
            </p:pic>
          </p:grpSp>
          <p:grpSp>
            <p:nvGrpSpPr>
              <p:cNvPr id="15" name="Group 13"/>
              <p:cNvGrpSpPr/>
              <p:nvPr/>
            </p:nvGrpSpPr>
            <p:grpSpPr>
              <a:xfrm>
                <a:off x="3932947" y="5291655"/>
                <a:ext cx="711433" cy="993116"/>
                <a:chOff x="3631966" y="1979735"/>
                <a:chExt cx="711433" cy="993116"/>
              </a:xfrm>
            </p:grpSpPr>
            <p:pic>
              <p:nvPicPr>
                <p:cNvPr id="42" name="Picture 40" descr="Database_full_single"/>
                <p:cNvPicPr>
                  <a:picLocks noChangeAspect="1" noChangeArrowheads="1"/>
                </p:cNvPicPr>
                <p:nvPr/>
              </p:nvPicPr>
              <p:blipFill>
                <a:blip r:embed="rId2" cstate="print">
                  <a:duotone>
                    <a:prstClr val="black"/>
                    <a:srgbClr val="CC3D39">
                      <a:tint val="45000"/>
                      <a:satMod val="400000"/>
                    </a:srgbClr>
                  </a:duotone>
                  <a:extLst>
                    <a:ext uri="{28A0092B-C50C-407E-A947-70E740481C1C}">
                      <a14:useLocalDpi xmlns:a14="http://schemas.microsoft.com/office/drawing/2010/main" val="0"/>
                    </a:ext>
                  </a:extLst>
                </a:blip>
                <a:srcRect/>
                <a:stretch>
                  <a:fillRect/>
                </a:stretch>
              </p:blipFill>
              <p:spPr bwMode="auto">
                <a:xfrm>
                  <a:off x="3631966" y="2504636"/>
                  <a:ext cx="711433" cy="46821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1" descr="Document"/>
                <p:cNvPicPr>
                  <a:picLocks noChangeAspect="1" noChangeArrowheads="1"/>
                </p:cNvPicPr>
                <p:nvPr/>
              </p:nvPicPr>
              <p:blipFill>
                <a:blip r:embed="rId3"/>
                <a:srcRect/>
                <a:stretch>
                  <a:fillRect/>
                </a:stretch>
              </p:blipFill>
              <p:spPr bwMode="auto">
                <a:xfrm>
                  <a:off x="3673060" y="1979735"/>
                  <a:ext cx="426280" cy="693783"/>
                </a:xfrm>
                <a:prstGeom prst="rect">
                  <a:avLst/>
                </a:prstGeom>
                <a:noFill/>
              </p:spPr>
            </p:pic>
          </p:grpSp>
          <p:grpSp>
            <p:nvGrpSpPr>
              <p:cNvPr id="16" name="Group 14"/>
              <p:cNvGrpSpPr/>
              <p:nvPr/>
            </p:nvGrpSpPr>
            <p:grpSpPr>
              <a:xfrm>
                <a:off x="3748534" y="4023254"/>
                <a:ext cx="1174298" cy="497908"/>
                <a:chOff x="3631966" y="2489789"/>
                <a:chExt cx="1174298" cy="497908"/>
              </a:xfrm>
            </p:grpSpPr>
            <p:pic>
              <p:nvPicPr>
                <p:cNvPr id="39" name="Picture 37" descr="database_full_single"/>
                <p:cNvPicPr>
                  <a:picLocks noChangeAspect="1" noChangeArrowheads="1"/>
                </p:cNvPicPr>
                <p:nvPr/>
              </p:nvPicPr>
              <p:blipFill>
                <a:blip r:embed="rId2" cstate="print">
                  <a:duotone>
                    <a:prstClr val="black"/>
                    <a:srgbClr val="CC3D39">
                      <a:tint val="45000"/>
                      <a:satMod val="400000"/>
                    </a:srgbClr>
                  </a:duotone>
                  <a:extLst>
                    <a:ext uri="{28A0092B-C50C-407E-A947-70E740481C1C}">
                      <a14:useLocalDpi xmlns:a14="http://schemas.microsoft.com/office/drawing/2010/main" val="0"/>
                    </a:ext>
                  </a:extLst>
                </a:blip>
                <a:srcRect/>
                <a:stretch>
                  <a:fillRect/>
                </a:stretch>
              </p:blipFill>
              <p:spPr bwMode="auto">
                <a:xfrm>
                  <a:off x="3631966" y="2504636"/>
                  <a:ext cx="711433" cy="46821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8" descr="Document"/>
                <p:cNvPicPr>
                  <a:picLocks noChangeAspect="1" noChangeArrowheads="1"/>
                </p:cNvPicPr>
                <p:nvPr/>
              </p:nvPicPr>
              <p:blipFill>
                <a:blip r:embed="rId3"/>
                <a:srcRect/>
                <a:stretch>
                  <a:fillRect/>
                </a:stretch>
              </p:blipFill>
              <p:spPr bwMode="auto">
                <a:xfrm>
                  <a:off x="4500335" y="2489789"/>
                  <a:ext cx="305929" cy="497908"/>
                </a:xfrm>
                <a:prstGeom prst="rect">
                  <a:avLst/>
                </a:prstGeom>
                <a:noFill/>
              </p:spPr>
            </p:pic>
          </p:grpSp>
          <p:grpSp>
            <p:nvGrpSpPr>
              <p:cNvPr id="17" name="Group 15"/>
              <p:cNvGrpSpPr/>
              <p:nvPr/>
            </p:nvGrpSpPr>
            <p:grpSpPr>
              <a:xfrm>
                <a:off x="7151530" y="1949163"/>
                <a:ext cx="711433" cy="993116"/>
                <a:chOff x="3631966" y="1979735"/>
                <a:chExt cx="711433" cy="993116"/>
              </a:xfrm>
            </p:grpSpPr>
            <p:pic>
              <p:nvPicPr>
                <p:cNvPr id="36" name="Picture 34" descr="database_full_single"/>
                <p:cNvPicPr>
                  <a:picLocks noChangeAspect="1" noChangeArrowheads="1"/>
                </p:cNvPicPr>
                <p:nvPr/>
              </p:nvPicPr>
              <p:blipFill>
                <a:blip r:embed="rId2" cstate="print">
                  <a:duotone>
                    <a:prstClr val="black"/>
                    <a:srgbClr val="CC3D39">
                      <a:tint val="45000"/>
                      <a:satMod val="400000"/>
                    </a:srgbClr>
                  </a:duotone>
                  <a:extLst>
                    <a:ext uri="{28A0092B-C50C-407E-A947-70E740481C1C}">
                      <a14:useLocalDpi xmlns:a14="http://schemas.microsoft.com/office/drawing/2010/main" val="0"/>
                    </a:ext>
                  </a:extLst>
                </a:blip>
                <a:srcRect/>
                <a:stretch>
                  <a:fillRect/>
                </a:stretch>
              </p:blipFill>
              <p:spPr bwMode="auto">
                <a:xfrm>
                  <a:off x="3631966" y="2504636"/>
                  <a:ext cx="711433" cy="46821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5" descr="Document"/>
                <p:cNvPicPr>
                  <a:picLocks noChangeAspect="1" noChangeArrowheads="1"/>
                </p:cNvPicPr>
                <p:nvPr/>
              </p:nvPicPr>
              <p:blipFill>
                <a:blip r:embed="rId3"/>
                <a:srcRect/>
                <a:stretch>
                  <a:fillRect/>
                </a:stretch>
              </p:blipFill>
              <p:spPr bwMode="auto">
                <a:xfrm>
                  <a:off x="3673060" y="1979735"/>
                  <a:ext cx="426280" cy="693783"/>
                </a:xfrm>
                <a:prstGeom prst="rect">
                  <a:avLst/>
                </a:prstGeom>
                <a:noFill/>
              </p:spPr>
            </p:pic>
          </p:grpSp>
          <p:grpSp>
            <p:nvGrpSpPr>
              <p:cNvPr id="18" name="Group 16"/>
              <p:cNvGrpSpPr/>
              <p:nvPr/>
            </p:nvGrpSpPr>
            <p:grpSpPr>
              <a:xfrm>
                <a:off x="7262059" y="3499542"/>
                <a:ext cx="711433" cy="993116"/>
                <a:chOff x="3631966" y="1979735"/>
                <a:chExt cx="711433" cy="993116"/>
              </a:xfrm>
            </p:grpSpPr>
            <p:pic>
              <p:nvPicPr>
                <p:cNvPr id="33" name="Picture 31" descr="Database_full_single"/>
                <p:cNvPicPr>
                  <a:picLocks noChangeAspect="1" noChangeArrowheads="1"/>
                </p:cNvPicPr>
                <p:nvPr/>
              </p:nvPicPr>
              <p:blipFill>
                <a:blip r:embed="rId2" cstate="print">
                  <a:duotone>
                    <a:prstClr val="black"/>
                    <a:srgbClr val="CC3D39">
                      <a:tint val="45000"/>
                      <a:satMod val="400000"/>
                    </a:srgbClr>
                  </a:duotone>
                  <a:extLst>
                    <a:ext uri="{28A0092B-C50C-407E-A947-70E740481C1C}">
                      <a14:useLocalDpi xmlns:a14="http://schemas.microsoft.com/office/drawing/2010/main" val="0"/>
                    </a:ext>
                  </a:extLst>
                </a:blip>
                <a:srcRect/>
                <a:stretch>
                  <a:fillRect/>
                </a:stretch>
              </p:blipFill>
              <p:spPr bwMode="auto">
                <a:xfrm>
                  <a:off x="3631966" y="2504636"/>
                  <a:ext cx="711433" cy="46821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2" descr="Document"/>
                <p:cNvPicPr>
                  <a:picLocks noChangeAspect="1" noChangeArrowheads="1"/>
                </p:cNvPicPr>
                <p:nvPr/>
              </p:nvPicPr>
              <p:blipFill>
                <a:blip r:embed="rId3"/>
                <a:srcRect/>
                <a:stretch>
                  <a:fillRect/>
                </a:stretch>
              </p:blipFill>
              <p:spPr bwMode="auto">
                <a:xfrm>
                  <a:off x="3673060" y="1979735"/>
                  <a:ext cx="426280" cy="693783"/>
                </a:xfrm>
                <a:prstGeom prst="rect">
                  <a:avLst/>
                </a:prstGeom>
                <a:noFill/>
              </p:spPr>
            </p:pic>
          </p:grpSp>
          <p:grpSp>
            <p:nvGrpSpPr>
              <p:cNvPr id="19" name="Group 17"/>
              <p:cNvGrpSpPr/>
              <p:nvPr/>
            </p:nvGrpSpPr>
            <p:grpSpPr>
              <a:xfrm>
                <a:off x="7273424" y="4996467"/>
                <a:ext cx="436710" cy="609617"/>
                <a:chOff x="3122752" y="1956461"/>
                <a:chExt cx="711434" cy="993116"/>
              </a:xfrm>
            </p:grpSpPr>
            <p:pic>
              <p:nvPicPr>
                <p:cNvPr id="30" name="Picture 28" descr="Database_full_single"/>
                <p:cNvPicPr>
                  <a:picLocks noChangeAspect="1" noChangeArrowheads="1"/>
                </p:cNvPicPr>
                <p:nvPr/>
              </p:nvPicPr>
              <p:blipFill>
                <a:blip r:embed="rId4" cstate="print">
                  <a:duotone>
                    <a:prstClr val="black"/>
                    <a:srgbClr val="CC3D39">
                      <a:tint val="45000"/>
                      <a:satMod val="400000"/>
                    </a:srgbClr>
                  </a:duotone>
                  <a:extLst>
                    <a:ext uri="{28A0092B-C50C-407E-A947-70E740481C1C}">
                      <a14:useLocalDpi xmlns:a14="http://schemas.microsoft.com/office/drawing/2010/main" val="0"/>
                    </a:ext>
                  </a:extLst>
                </a:blip>
                <a:srcRect/>
                <a:stretch>
                  <a:fillRect/>
                </a:stretch>
              </p:blipFill>
              <p:spPr bwMode="auto">
                <a:xfrm>
                  <a:off x="3122752" y="2481361"/>
                  <a:ext cx="711434" cy="46821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9" descr="Document"/>
                <p:cNvPicPr>
                  <a:picLocks noChangeAspect="1" noChangeArrowheads="1"/>
                </p:cNvPicPr>
                <p:nvPr/>
              </p:nvPicPr>
              <p:blipFill>
                <a:blip r:embed="rId3"/>
                <a:srcRect/>
                <a:stretch>
                  <a:fillRect/>
                </a:stretch>
              </p:blipFill>
              <p:spPr bwMode="auto">
                <a:xfrm>
                  <a:off x="3163846" y="1956461"/>
                  <a:ext cx="426280" cy="693784"/>
                </a:xfrm>
                <a:prstGeom prst="rect">
                  <a:avLst/>
                </a:prstGeom>
                <a:noFill/>
              </p:spPr>
            </p:pic>
          </p:grpSp>
          <p:grpSp>
            <p:nvGrpSpPr>
              <p:cNvPr id="20" name="Group 18"/>
              <p:cNvGrpSpPr/>
              <p:nvPr/>
            </p:nvGrpSpPr>
            <p:grpSpPr>
              <a:xfrm>
                <a:off x="7369965" y="5971668"/>
                <a:ext cx="436709" cy="609616"/>
                <a:chOff x="3153826" y="1905997"/>
                <a:chExt cx="711433" cy="993116"/>
              </a:xfrm>
            </p:grpSpPr>
            <p:pic>
              <p:nvPicPr>
                <p:cNvPr id="27" name="Picture 25" descr="Database_full_single"/>
                <p:cNvPicPr>
                  <a:picLocks noChangeAspect="1" noChangeArrowheads="1"/>
                </p:cNvPicPr>
                <p:nvPr/>
              </p:nvPicPr>
              <p:blipFill>
                <a:blip r:embed="rId4" cstate="print">
                  <a:duotone>
                    <a:prstClr val="black"/>
                    <a:srgbClr val="CC3D39">
                      <a:tint val="45000"/>
                      <a:satMod val="400000"/>
                    </a:srgbClr>
                  </a:duotone>
                  <a:extLst>
                    <a:ext uri="{28A0092B-C50C-407E-A947-70E740481C1C}">
                      <a14:useLocalDpi xmlns:a14="http://schemas.microsoft.com/office/drawing/2010/main" val="0"/>
                    </a:ext>
                  </a:extLst>
                </a:blip>
                <a:srcRect/>
                <a:stretch>
                  <a:fillRect/>
                </a:stretch>
              </p:blipFill>
              <p:spPr bwMode="auto">
                <a:xfrm>
                  <a:off x="3153826" y="2430897"/>
                  <a:ext cx="711433" cy="46821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6" descr="Document"/>
                <p:cNvPicPr>
                  <a:picLocks noChangeAspect="1" noChangeArrowheads="1"/>
                </p:cNvPicPr>
                <p:nvPr/>
              </p:nvPicPr>
              <p:blipFill>
                <a:blip r:embed="rId3"/>
                <a:srcRect/>
                <a:stretch>
                  <a:fillRect/>
                </a:stretch>
              </p:blipFill>
              <p:spPr bwMode="auto">
                <a:xfrm>
                  <a:off x="3194920" y="1905997"/>
                  <a:ext cx="426280" cy="693784"/>
                </a:xfrm>
                <a:prstGeom prst="rect">
                  <a:avLst/>
                </a:prstGeom>
                <a:noFill/>
              </p:spPr>
            </p:pic>
          </p:grpSp>
          <p:cxnSp>
            <p:nvCxnSpPr>
              <p:cNvPr id="21" name="Straight Arrow Connector 19"/>
              <p:cNvCxnSpPr/>
              <p:nvPr/>
            </p:nvCxnSpPr>
            <p:spPr bwMode="auto">
              <a:xfrm>
                <a:off x="4644380" y="2363802"/>
                <a:ext cx="1680221" cy="0"/>
              </a:xfrm>
              <a:prstGeom prst="straightConnector1">
                <a:avLst/>
              </a:prstGeom>
              <a:ln w="38100">
                <a:solidFill>
                  <a:schemeClr val="tx1"/>
                </a:solidFill>
                <a:headEnd type="none" w="med" len="med"/>
                <a:tailEnd type="triangle" w="med" len="med"/>
              </a:ln>
              <a:effectLst/>
            </p:spPr>
            <p:style>
              <a:lnRef idx="3">
                <a:schemeClr val="dk1"/>
              </a:lnRef>
              <a:fillRef idx="0">
                <a:schemeClr val="dk1"/>
              </a:fillRef>
              <a:effectRef idx="2">
                <a:schemeClr val="dk1"/>
              </a:effectRef>
              <a:fontRef idx="minor">
                <a:schemeClr val="tx1"/>
              </a:fontRef>
            </p:style>
          </p:cxnSp>
          <p:cxnSp>
            <p:nvCxnSpPr>
              <p:cNvPr id="22" name="Straight Arrow Connector 20"/>
              <p:cNvCxnSpPr/>
              <p:nvPr/>
            </p:nvCxnSpPr>
            <p:spPr bwMode="auto">
              <a:xfrm flipH="1">
                <a:off x="4644380" y="2671646"/>
                <a:ext cx="1730097" cy="0"/>
              </a:xfrm>
              <a:prstGeom prst="straightConnector1">
                <a:avLst/>
              </a:prstGeom>
              <a:ln w="38100">
                <a:solidFill>
                  <a:schemeClr val="tx1"/>
                </a:solidFill>
                <a:headEnd type="none" w="med" len="med"/>
                <a:tailEnd type="triangle" w="med" len="med"/>
              </a:ln>
              <a:effectLst/>
            </p:spPr>
            <p:style>
              <a:lnRef idx="3">
                <a:schemeClr val="dk1"/>
              </a:lnRef>
              <a:fillRef idx="0">
                <a:schemeClr val="dk1"/>
              </a:fillRef>
              <a:effectRef idx="2">
                <a:schemeClr val="dk1"/>
              </a:effectRef>
              <a:fontRef idx="minor">
                <a:schemeClr val="tx1"/>
              </a:fontRef>
            </p:style>
          </p:cxnSp>
          <p:cxnSp>
            <p:nvCxnSpPr>
              <p:cNvPr id="23" name="Straight Arrow Connector 21"/>
              <p:cNvCxnSpPr/>
              <p:nvPr/>
            </p:nvCxnSpPr>
            <p:spPr bwMode="auto">
              <a:xfrm>
                <a:off x="5021180" y="4193325"/>
                <a:ext cx="1472653" cy="0"/>
              </a:xfrm>
              <a:prstGeom prst="straightConnector1">
                <a:avLst/>
              </a:prstGeom>
              <a:ln w="38100">
                <a:solidFill>
                  <a:schemeClr val="tx1"/>
                </a:solidFill>
                <a:headEnd type="none" w="med" len="med"/>
                <a:tailEnd type="triangle" w="med" len="med"/>
              </a:ln>
              <a:effectLst/>
            </p:spPr>
            <p:style>
              <a:lnRef idx="3">
                <a:schemeClr val="dk1"/>
              </a:lnRef>
              <a:fillRef idx="0">
                <a:schemeClr val="dk1"/>
              </a:fillRef>
              <a:effectRef idx="2">
                <a:schemeClr val="dk1"/>
              </a:effectRef>
              <a:fontRef idx="minor">
                <a:schemeClr val="tx1"/>
              </a:fontRef>
            </p:style>
          </p:cxnSp>
          <p:cxnSp>
            <p:nvCxnSpPr>
              <p:cNvPr id="24" name="Straight Arrow Connector 22"/>
              <p:cNvCxnSpPr/>
              <p:nvPr/>
            </p:nvCxnSpPr>
            <p:spPr bwMode="auto">
              <a:xfrm flipV="1">
                <a:off x="4939360" y="5436628"/>
                <a:ext cx="1905031" cy="328813"/>
              </a:xfrm>
              <a:prstGeom prst="straightConnector1">
                <a:avLst/>
              </a:prstGeom>
              <a:ln w="38100">
                <a:solidFill>
                  <a:schemeClr val="tx1"/>
                </a:solidFill>
                <a:headEnd type="none" w="med" len="med"/>
                <a:tailEnd type="triangle" w="med" len="med"/>
              </a:ln>
              <a:effectLst/>
            </p:spPr>
            <p:style>
              <a:lnRef idx="3">
                <a:schemeClr val="dk1"/>
              </a:lnRef>
              <a:fillRef idx="0">
                <a:schemeClr val="dk1"/>
              </a:fillRef>
              <a:effectRef idx="2">
                <a:schemeClr val="dk1"/>
              </a:effectRef>
              <a:fontRef idx="minor">
                <a:schemeClr val="tx1"/>
              </a:fontRef>
            </p:style>
          </p:cxnSp>
          <p:cxnSp>
            <p:nvCxnSpPr>
              <p:cNvPr id="25" name="Straight Arrow Connector 23"/>
              <p:cNvCxnSpPr/>
              <p:nvPr/>
            </p:nvCxnSpPr>
            <p:spPr bwMode="auto">
              <a:xfrm>
                <a:off x="4922832" y="5985438"/>
                <a:ext cx="1921559" cy="244432"/>
              </a:xfrm>
              <a:prstGeom prst="straightConnector1">
                <a:avLst/>
              </a:prstGeom>
              <a:ln w="38100">
                <a:solidFill>
                  <a:schemeClr val="tx1"/>
                </a:solidFill>
                <a:headEnd type="none" w="med" len="med"/>
                <a:tailEnd type="triangle" w="med" len="med"/>
              </a:ln>
              <a:effectLst/>
            </p:spPr>
            <p:style>
              <a:lnRef idx="3">
                <a:schemeClr val="dk1"/>
              </a:lnRef>
              <a:fillRef idx="0">
                <a:schemeClr val="dk1"/>
              </a:fillRef>
              <a:effectRef idx="2">
                <a:schemeClr val="dk1"/>
              </a:effectRef>
              <a:fontRef idx="minor">
                <a:schemeClr val="tx1"/>
              </a:fontRef>
            </p:style>
          </p:cxnSp>
        </p:grpSp>
      </p:grpSp>
      <p:pic>
        <p:nvPicPr>
          <p:cNvPr id="49" name="Picture 2" descr="File-Application_Ser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6475" y="2264845"/>
            <a:ext cx="523838" cy="84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2" descr="File-Application_Ser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89381" y="2271875"/>
            <a:ext cx="523838" cy="84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2" descr="File-Application_Ser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73352" y="3606091"/>
            <a:ext cx="523838" cy="84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2" descr="File-Application_Ser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86258" y="3613121"/>
            <a:ext cx="523838" cy="84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 descr="File-Application_Ser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9594" y="5062855"/>
            <a:ext cx="523838" cy="84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2" descr="File-Application_Ser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56569" y="4768433"/>
            <a:ext cx="289749" cy="46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2" descr="File-Application_Ser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05036" y="5528015"/>
            <a:ext cx="289749" cy="46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7982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74206" y="-23654"/>
            <a:ext cx="11333559"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400" dirty="0">
                <a:solidFill>
                  <a:schemeClr val="bg1"/>
                </a:solidFill>
              </a:rPr>
              <a:t>Развертывание пространств имен для публикации контента</a:t>
            </a:r>
            <a:endParaRPr lang="en-US" sz="3400" dirty="0">
              <a:solidFill>
                <a:schemeClr val="bg1"/>
              </a:solidFill>
            </a:endParaRPr>
          </a:p>
        </p:txBody>
      </p:sp>
      <p:sp>
        <p:nvSpPr>
          <p:cNvPr id="3" name="Content Placeholder 2"/>
          <p:cNvSpPr>
            <a:spLocks noGrp="1"/>
          </p:cNvSpPr>
          <p:nvPr/>
        </p:nvSpPr>
        <p:spPr bwMode="auto">
          <a:xfrm>
            <a:off x="650859" y="1176355"/>
            <a:ext cx="4997354" cy="422893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ru-RU" sz="1600" b="1" dirty="0">
                <a:latin typeface="Arial" panose="020B0604020202020204" pitchFamily="34" charset="0"/>
                <a:cs typeface="Arial" panose="020B0604020202020204" pitchFamily="34" charset="0"/>
              </a:rPr>
              <a:t>Чтобы настроить пространство имен для публикации контента:</a:t>
            </a:r>
          </a:p>
          <a:p>
            <a:pPr marL="342900" indent="-342900">
              <a:buFont typeface="+mj-lt"/>
              <a:buAutoNum type="arabicPeriod"/>
            </a:pPr>
            <a:r>
              <a:rPr lang="ru-RU" sz="1600" dirty="0">
                <a:latin typeface="Arial" panose="020B0604020202020204" pitchFamily="34" charset="0"/>
                <a:cs typeface="Arial" panose="020B0604020202020204" pitchFamily="34" charset="0"/>
              </a:rPr>
              <a:t>Создайте пространство имен</a:t>
            </a:r>
          </a:p>
          <a:p>
            <a:pPr marL="342900" indent="-342900">
              <a:buFont typeface="+mj-lt"/>
              <a:buAutoNum type="arabicPeriod"/>
            </a:pPr>
            <a:r>
              <a:rPr lang="ru-RU" sz="1600" dirty="0">
                <a:latin typeface="Arial" panose="020B0604020202020204" pitchFamily="34" charset="0"/>
                <a:cs typeface="Arial" panose="020B0604020202020204" pitchFamily="34" charset="0"/>
              </a:rPr>
              <a:t>Создайте папку в пространстве имен</a:t>
            </a:r>
          </a:p>
          <a:p>
            <a:pPr marL="342900" indent="-342900">
              <a:buFont typeface="+mj-lt"/>
              <a:buAutoNum type="arabicPeriod"/>
            </a:pPr>
            <a:r>
              <a:rPr lang="ru-RU" sz="1600" dirty="0">
                <a:latin typeface="Arial" panose="020B0604020202020204" pitchFamily="34" charset="0"/>
                <a:cs typeface="Arial" panose="020B0604020202020204" pitchFamily="34" charset="0"/>
              </a:rPr>
              <a:t>Добавьте целевые папки</a:t>
            </a:r>
          </a:p>
          <a:p>
            <a:pPr marL="342900" indent="-342900">
              <a:buFont typeface="+mj-lt"/>
              <a:buAutoNum type="arabicPeriod"/>
            </a:pPr>
            <a:r>
              <a:rPr lang="ru-RU" sz="1600" dirty="0">
                <a:latin typeface="Arial" panose="020B0604020202020204" pitchFamily="34" charset="0"/>
                <a:cs typeface="Arial" panose="020B0604020202020204" pitchFamily="34" charset="0"/>
              </a:rPr>
              <a:t>Установите метод упорядочивания для целей в направлении</a:t>
            </a:r>
          </a:p>
          <a:p>
            <a:pPr marL="0" indent="0">
              <a:buNone/>
            </a:pPr>
            <a:r>
              <a:rPr lang="ru-RU" sz="1600" b="1" dirty="0">
                <a:latin typeface="Arial" panose="020B0604020202020204" pitchFamily="34" charset="0"/>
                <a:cs typeface="Arial" panose="020B0604020202020204" pitchFamily="34" charset="0"/>
              </a:rPr>
              <a:t>Дополнительные задачи:</a:t>
            </a:r>
          </a:p>
          <a:p>
            <a:pPr marL="361950" indent="-273050">
              <a:buFont typeface="Wingdings" panose="05000000000000000000" pitchFamily="2" charset="2"/>
              <a:buChar char="Ø"/>
            </a:pPr>
            <a:r>
              <a:rPr lang="ru-RU" sz="1600" dirty="0">
                <a:latin typeface="Arial" panose="020B0604020202020204" pitchFamily="34" charset="0"/>
                <a:cs typeface="Arial" panose="020B0604020202020204" pitchFamily="34" charset="0"/>
              </a:rPr>
              <a:t>Установка приоритета целевого объекта для переопределения порядка направления</a:t>
            </a:r>
          </a:p>
          <a:p>
            <a:pPr marL="361950" indent="-273050">
              <a:buFont typeface="Wingdings" panose="05000000000000000000" pitchFamily="2" charset="2"/>
              <a:buChar char="Ø"/>
            </a:pPr>
            <a:r>
              <a:rPr lang="ru-RU" sz="1600" dirty="0">
                <a:latin typeface="Arial" panose="020B0604020202020204" pitchFamily="34" charset="0"/>
                <a:cs typeface="Arial" panose="020B0604020202020204" pitchFamily="34" charset="0"/>
              </a:rPr>
              <a:t>Включение </a:t>
            </a:r>
            <a:r>
              <a:rPr lang="en-US" sz="1600" dirty="0">
                <a:latin typeface="Arial" panose="020B0604020202020204" pitchFamily="34" charset="0"/>
                <a:cs typeface="Arial" panose="020B0604020202020204" pitchFamily="34" charset="0"/>
              </a:rPr>
              <a:t>failback </a:t>
            </a:r>
            <a:r>
              <a:rPr lang="ru-RU" sz="1600" dirty="0">
                <a:latin typeface="Arial" panose="020B0604020202020204" pitchFamily="34" charset="0"/>
                <a:cs typeface="Arial" panose="020B0604020202020204" pitchFamily="34" charset="0"/>
              </a:rPr>
              <a:t>для клиента</a:t>
            </a:r>
          </a:p>
          <a:p>
            <a:pPr marL="361950" indent="-273050">
              <a:buFont typeface="Wingdings" panose="05000000000000000000" pitchFamily="2" charset="2"/>
              <a:buChar char="Ø"/>
            </a:pPr>
            <a:r>
              <a:rPr lang="ru-RU" sz="1600" dirty="0">
                <a:latin typeface="Arial" panose="020B0604020202020204" pitchFamily="34" charset="0"/>
                <a:cs typeface="Arial" panose="020B0604020202020204" pitchFamily="34" charset="0"/>
              </a:rPr>
              <a:t>Репликация содержимого папки с помощью репликации DFS</a:t>
            </a:r>
          </a:p>
          <a:p>
            <a:pPr marL="361950" indent="-273050">
              <a:buFont typeface="Wingdings" panose="05000000000000000000" pitchFamily="2" charset="2"/>
              <a:buChar char="Ø"/>
            </a:pPr>
            <a:r>
              <a:rPr lang="ru-RU" sz="1600" dirty="0">
                <a:latin typeface="Arial" panose="020B0604020202020204" pitchFamily="34" charset="0"/>
                <a:cs typeface="Arial" panose="020B0604020202020204" pitchFamily="34" charset="0"/>
              </a:rPr>
              <a:t>Делегирование администрирования пространства имен</a:t>
            </a:r>
          </a:p>
        </p:txBody>
      </p:sp>
      <p:sp>
        <p:nvSpPr>
          <p:cNvPr id="4" name="Title 1"/>
          <p:cNvSpPr txBox="1">
            <a:spLocks/>
          </p:cNvSpPr>
          <p:nvPr/>
        </p:nvSpPr>
        <p:spPr>
          <a:xfrm>
            <a:off x="5522430" y="1070310"/>
            <a:ext cx="6470467"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800" b="1" dirty="0">
                <a:solidFill>
                  <a:srgbClr val="C00000"/>
                </a:solidFill>
              </a:rPr>
              <a:t>Разрешения, необходимые для создания и управления пространством имен</a:t>
            </a:r>
            <a:endParaRPr lang="en-US" sz="1800" b="1" dirty="0">
              <a:solidFill>
                <a:srgbClr val="C00000"/>
              </a:solidFill>
            </a:endParaRPr>
          </a:p>
        </p:txBody>
      </p:sp>
      <p:graphicFrame>
        <p:nvGraphicFramePr>
          <p:cNvPr id="5" name="Table 3"/>
          <p:cNvGraphicFramePr>
            <a:graphicFrameLocks noGrp="1"/>
          </p:cNvGraphicFramePr>
          <p:nvPr>
            <p:extLst>
              <p:ext uri="{D42A27DB-BD31-4B8C-83A1-F6EECF244321}">
                <p14:modId xmlns:p14="http://schemas.microsoft.com/office/powerpoint/2010/main" val="343545331"/>
              </p:ext>
            </p:extLst>
          </p:nvPr>
        </p:nvGraphicFramePr>
        <p:xfrm>
          <a:off x="5753670" y="1744641"/>
          <a:ext cx="6133770" cy="4855912"/>
        </p:xfrm>
        <a:graphic>
          <a:graphicData uri="http://schemas.openxmlformats.org/drawingml/2006/table">
            <a:tbl>
              <a:tblPr firstRow="1" bandRow="1">
                <a:tableStyleId>{5C22544A-7EE6-4342-B048-85BDC9FD1C3A}</a:tableStyleId>
              </a:tblPr>
              <a:tblGrid>
                <a:gridCol w="3066885">
                  <a:extLst>
                    <a:ext uri="{9D8B030D-6E8A-4147-A177-3AD203B41FA5}">
                      <a16:colId xmlns:a16="http://schemas.microsoft.com/office/drawing/2014/main" val="20000"/>
                    </a:ext>
                  </a:extLst>
                </a:gridCol>
                <a:gridCol w="3066885">
                  <a:extLst>
                    <a:ext uri="{9D8B030D-6E8A-4147-A177-3AD203B41FA5}">
                      <a16:colId xmlns:a16="http://schemas.microsoft.com/office/drawing/2014/main" val="20001"/>
                    </a:ext>
                  </a:extLst>
                </a:gridCol>
              </a:tblGrid>
              <a:tr h="392559">
                <a:tc>
                  <a:txBody>
                    <a:bodyPr/>
                    <a:lstStyle/>
                    <a:p>
                      <a:pPr marL="0" marR="0" lvl="0" indent="0" algn="ctr" defTabSz="914400" rtl="0" eaLnBrk="1" fontAlgn="base" latinLnBrk="0" hangingPunct="1">
                        <a:lnSpc>
                          <a:spcPct val="90000"/>
                        </a:lnSpc>
                        <a:spcBef>
                          <a:spcPct val="70000"/>
                        </a:spcBef>
                        <a:spcAft>
                          <a:spcPct val="0"/>
                        </a:spcAft>
                        <a:buClr>
                          <a:schemeClr val="hlink"/>
                        </a:buClr>
                        <a:buSzPct val="90000"/>
                        <a:buFontTx/>
                        <a:buNone/>
                        <a:tabLst/>
                      </a:pPr>
                      <a:r>
                        <a:rPr kumimoji="0" lang="ru-RU" sz="1400" u="none" strike="noStrike" cap="none" normalizeH="0" baseline="0" dirty="0">
                          <a:ln>
                            <a:noFill/>
                          </a:ln>
                          <a:effectLst/>
                          <a:latin typeface="Arial" panose="020B0604020202020204" pitchFamily="34" charset="0"/>
                          <a:cs typeface="Arial" panose="020B0604020202020204" pitchFamily="34" charset="0"/>
                        </a:rPr>
                        <a:t>Задача </a:t>
                      </a:r>
                      <a:endParaRPr kumimoji="0" lang="en-US" sz="1400" b="1" i="0" u="none" strike="noStrike" cap="none" normalizeH="0" baseline="0" dirty="0">
                        <a:ln>
                          <a:noFill/>
                        </a:ln>
                        <a:solidFill>
                          <a:schemeClr val="tx1"/>
                        </a:solidFill>
                        <a:effectLst/>
                        <a:latin typeface="Arial" panose="020B0604020202020204" pitchFamily="34" charset="0"/>
                        <a:ea typeface="Segoe UI" pitchFamily="34" charset="0"/>
                        <a:cs typeface="Arial" panose="020B0604020202020204" pitchFamily="34" charset="0"/>
                      </a:endParaRPr>
                    </a:p>
                  </a:txBody>
                  <a:tcPr marT="91452" marB="91452" anchor="ctr" horzOverflow="overflow"/>
                </a:tc>
                <a:tc>
                  <a:txBody>
                    <a:bodyPr/>
                    <a:lstStyle/>
                    <a:p>
                      <a:pPr marL="0" marR="0" lvl="0" indent="0" algn="ctr" defTabSz="914400" rtl="0" eaLnBrk="1" fontAlgn="base" latinLnBrk="0" hangingPunct="1">
                        <a:lnSpc>
                          <a:spcPct val="90000"/>
                        </a:lnSpc>
                        <a:spcBef>
                          <a:spcPct val="70000"/>
                        </a:spcBef>
                        <a:spcAft>
                          <a:spcPct val="0"/>
                        </a:spcAft>
                        <a:buClrTx/>
                        <a:buSzTx/>
                        <a:buFontTx/>
                        <a:buNone/>
                        <a:tabLst/>
                      </a:pPr>
                      <a:r>
                        <a:rPr kumimoji="0" lang="ru-RU" sz="1400" u="none" strike="noStrike" cap="none" normalizeH="0" baseline="0" dirty="0">
                          <a:ln>
                            <a:noFill/>
                          </a:ln>
                          <a:effectLst/>
                          <a:latin typeface="Arial" panose="020B0604020202020204" pitchFamily="34" charset="0"/>
                          <a:cs typeface="Arial" panose="020B0604020202020204" pitchFamily="34" charset="0"/>
                        </a:rPr>
                        <a:t>Группа по умолчанию</a:t>
                      </a:r>
                      <a:endParaRPr kumimoji="0" lang="en-US" sz="1400" b="0" i="0" u="none" strike="noStrike" cap="none" normalizeH="0" baseline="0" dirty="0">
                        <a:ln>
                          <a:noFill/>
                        </a:ln>
                        <a:solidFill>
                          <a:schemeClr val="tx1"/>
                        </a:solidFill>
                        <a:effectLst/>
                        <a:latin typeface="Arial" panose="020B0604020202020204" pitchFamily="34" charset="0"/>
                        <a:ea typeface="Segoe UI" pitchFamily="34" charset="0"/>
                        <a:cs typeface="Arial" panose="020B0604020202020204" pitchFamily="34" charset="0"/>
                      </a:endParaRPr>
                    </a:p>
                  </a:txBody>
                  <a:tcPr marT="91452" marB="91452" anchor="ctr" horzOverflow="overflow"/>
                </a:tc>
                <a:extLst>
                  <a:ext uri="{0D108BD9-81ED-4DB2-BD59-A6C34878D82A}">
                    <a16:rowId xmlns:a16="http://schemas.microsoft.com/office/drawing/2014/main" val="10000"/>
                  </a:ext>
                </a:extLst>
              </a:tr>
              <a:tr h="606669">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ru-RU" sz="1400" u="none" strike="noStrike" cap="none" normalizeH="0" baseline="0" dirty="0">
                          <a:ln>
                            <a:noFill/>
                          </a:ln>
                          <a:effectLst/>
                          <a:latin typeface="Arial" panose="020B0604020202020204" pitchFamily="34" charset="0"/>
                          <a:cs typeface="Arial" panose="020B0604020202020204" pitchFamily="34" charset="0"/>
                        </a:rPr>
                        <a:t>Создание области имен на основе домена</a:t>
                      </a:r>
                      <a:r>
                        <a:rPr kumimoji="0" lang="en-US" sz="1400" u="none" strike="noStrike" cap="none" normalizeH="0" baseline="0" dirty="0">
                          <a:ln>
                            <a:noFill/>
                          </a:ln>
                          <a:effectLst/>
                          <a:latin typeface="Arial" panose="020B0604020202020204" pitchFamily="34" charset="0"/>
                          <a:cs typeface="Arial" panose="020B0604020202020204" pitchFamily="34" charset="0"/>
                        </a:rPr>
                        <a:t> </a:t>
                      </a:r>
                      <a:endParaRPr kumimoji="0" lang="en-US" sz="1400" b="0" i="0" u="none" strike="noStrike" cap="none" normalizeH="0" baseline="0" dirty="0">
                        <a:ln>
                          <a:noFill/>
                        </a:ln>
                        <a:solidFill>
                          <a:schemeClr val="tx1"/>
                        </a:solidFill>
                        <a:effectLst/>
                        <a:latin typeface="Arial" panose="020B0604020202020204" pitchFamily="34" charset="0"/>
                        <a:ea typeface="Segoe UI" pitchFamily="34" charset="0"/>
                        <a:cs typeface="Arial" panose="020B0604020202020204" pitchFamily="34" charset="0"/>
                      </a:endParaRPr>
                    </a:p>
                  </a:txBody>
                  <a:tcPr marT="91452" marB="91452" anchor="ctr" horzOverflow="overflow"/>
                </a:tc>
                <a:tc>
                  <a:txBody>
                    <a:bodyPr/>
                    <a:lstStyle/>
                    <a:p>
                      <a:pPr marL="0" marR="0" lvl="0" indent="0" algn="ctr" defTabSz="914400" rtl="0" eaLnBrk="1" fontAlgn="base" latinLnBrk="0" hangingPunct="1">
                        <a:lnSpc>
                          <a:spcPct val="90000"/>
                        </a:lnSpc>
                        <a:spcBef>
                          <a:spcPct val="70000"/>
                        </a:spcBef>
                        <a:spcAft>
                          <a:spcPct val="0"/>
                        </a:spcAft>
                        <a:buClr>
                          <a:schemeClr val="hlink"/>
                        </a:buClr>
                        <a:buSzPct val="90000"/>
                        <a:buFontTx/>
                        <a:buNone/>
                        <a:tabLst/>
                      </a:pPr>
                      <a:r>
                        <a:rPr kumimoji="0" lang="ru-RU" sz="1400" u="none" strike="noStrike" cap="none" normalizeH="0" baseline="0" dirty="0">
                          <a:ln>
                            <a:noFill/>
                          </a:ln>
                          <a:effectLst/>
                          <a:latin typeface="Arial" panose="020B0604020202020204" pitchFamily="34" charset="0"/>
                          <a:cs typeface="Arial" panose="020B0604020202020204" pitchFamily="34" charset="0"/>
                        </a:rPr>
                        <a:t>Администраторы домена</a:t>
                      </a:r>
                      <a:r>
                        <a:rPr kumimoji="0" lang="en-US" sz="1400" u="none" strike="noStrike" cap="none" normalizeH="0" baseline="0" dirty="0">
                          <a:ln>
                            <a:noFill/>
                          </a:ln>
                          <a:effectLst/>
                          <a:latin typeface="Arial" panose="020B0604020202020204" pitchFamily="34" charset="0"/>
                          <a:cs typeface="Arial" panose="020B0604020202020204" pitchFamily="34" charset="0"/>
                        </a:rPr>
                        <a:t> </a:t>
                      </a:r>
                      <a:endParaRPr kumimoji="0" lang="en-US" sz="1400" b="0" i="0" u="none" strike="noStrike" cap="none" normalizeH="0" baseline="0" dirty="0">
                        <a:ln>
                          <a:noFill/>
                        </a:ln>
                        <a:solidFill>
                          <a:schemeClr val="tx1"/>
                        </a:solidFill>
                        <a:effectLst/>
                        <a:latin typeface="Arial" panose="020B0604020202020204" pitchFamily="34" charset="0"/>
                        <a:ea typeface="Segoe UI" pitchFamily="34" charset="0"/>
                        <a:cs typeface="Arial" panose="020B0604020202020204" pitchFamily="34" charset="0"/>
                      </a:endParaRPr>
                    </a:p>
                  </a:txBody>
                  <a:tcPr marT="91452" marB="91452" anchor="ctr" horzOverflow="overflow"/>
                </a:tc>
                <a:extLst>
                  <a:ext uri="{0D108BD9-81ED-4DB2-BD59-A6C34878D82A}">
                    <a16:rowId xmlns:a16="http://schemas.microsoft.com/office/drawing/2014/main" val="10001"/>
                  </a:ext>
                </a:extLst>
              </a:tr>
              <a:tr h="723786">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ru-RU" sz="1400" u="none" strike="noStrike" cap="none" normalizeH="0" baseline="0" dirty="0">
                          <a:ln>
                            <a:noFill/>
                          </a:ln>
                          <a:effectLst/>
                          <a:latin typeface="Arial" panose="020B0604020202020204" pitchFamily="34" charset="0"/>
                          <a:cs typeface="Arial" panose="020B0604020202020204" pitchFamily="34" charset="0"/>
                        </a:rPr>
                        <a:t>Добавление сервера пространства имен в область имен на основе домена</a:t>
                      </a:r>
                      <a:endParaRPr kumimoji="0" lang="en-US" sz="1400" b="0" i="0" u="none" strike="noStrike" cap="none" normalizeH="0" baseline="0" dirty="0">
                        <a:ln>
                          <a:noFill/>
                        </a:ln>
                        <a:solidFill>
                          <a:schemeClr val="tx1"/>
                        </a:solidFill>
                        <a:effectLst/>
                        <a:latin typeface="Arial" panose="020B0604020202020204" pitchFamily="34" charset="0"/>
                        <a:ea typeface="Segoe UI" pitchFamily="34" charset="0"/>
                        <a:cs typeface="Arial" panose="020B0604020202020204" pitchFamily="34" charset="0"/>
                      </a:endParaRPr>
                    </a:p>
                  </a:txBody>
                  <a:tcPr marT="91452" marB="91452" anchor="ctr" horzOverflow="overflow"/>
                </a:tc>
                <a:tc>
                  <a:txBody>
                    <a:bodyPr/>
                    <a:lstStyle/>
                    <a:p>
                      <a:pPr marL="0" marR="0" lvl="0" indent="0" algn="ctr" defTabSz="914400" rtl="0" eaLnBrk="1" fontAlgn="base" latinLnBrk="0" hangingPunct="1">
                        <a:lnSpc>
                          <a:spcPct val="90000"/>
                        </a:lnSpc>
                        <a:spcBef>
                          <a:spcPct val="70000"/>
                        </a:spcBef>
                        <a:spcAft>
                          <a:spcPct val="0"/>
                        </a:spcAft>
                        <a:buClr>
                          <a:schemeClr val="hlink"/>
                        </a:buClr>
                        <a:buSzPct val="90000"/>
                        <a:buFontTx/>
                        <a:buNone/>
                        <a:tabLst/>
                      </a:pPr>
                      <a:r>
                        <a:rPr kumimoji="0" lang="ru-RU" sz="1400" u="none" strike="noStrike" cap="none" normalizeH="0" baseline="0" dirty="0">
                          <a:ln>
                            <a:noFill/>
                          </a:ln>
                          <a:effectLst/>
                          <a:latin typeface="Arial" panose="020B0604020202020204" pitchFamily="34" charset="0"/>
                          <a:cs typeface="Arial" panose="020B0604020202020204" pitchFamily="34" charset="0"/>
                        </a:rPr>
                        <a:t>Администраторы домена</a:t>
                      </a:r>
                      <a:r>
                        <a:rPr kumimoji="0" lang="en-US" sz="1400" u="none" strike="noStrike" cap="none" normalizeH="0" baseline="0" dirty="0">
                          <a:ln>
                            <a:noFill/>
                          </a:ln>
                          <a:effectLst/>
                          <a:latin typeface="Arial" panose="020B0604020202020204" pitchFamily="34" charset="0"/>
                          <a:cs typeface="Arial" panose="020B0604020202020204" pitchFamily="34" charset="0"/>
                        </a:rPr>
                        <a:t> </a:t>
                      </a:r>
                      <a:endParaRPr kumimoji="0" lang="en-US" sz="1400" b="0" i="0" u="none" strike="noStrike" cap="none" normalizeH="0" baseline="0" dirty="0">
                        <a:ln>
                          <a:noFill/>
                        </a:ln>
                        <a:solidFill>
                          <a:schemeClr val="tx1"/>
                        </a:solidFill>
                        <a:effectLst/>
                        <a:latin typeface="Arial" panose="020B0604020202020204" pitchFamily="34" charset="0"/>
                        <a:ea typeface="Segoe UI" pitchFamily="34" charset="0"/>
                        <a:cs typeface="Arial" panose="020B0604020202020204" pitchFamily="34" charset="0"/>
                      </a:endParaRPr>
                    </a:p>
                  </a:txBody>
                  <a:tcPr marT="91452" marB="91452" anchor="ctr" horzOverflow="overflow"/>
                </a:tc>
                <a:extLst>
                  <a:ext uri="{0D108BD9-81ED-4DB2-BD59-A6C34878D82A}">
                    <a16:rowId xmlns:a16="http://schemas.microsoft.com/office/drawing/2014/main" val="10002"/>
                  </a:ext>
                </a:extLst>
              </a:tr>
              <a:tr h="723786">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ru-RU" sz="1400" u="none" strike="noStrike" cap="none" normalizeH="0" baseline="0" dirty="0">
                          <a:ln>
                            <a:noFill/>
                          </a:ln>
                          <a:effectLst/>
                          <a:latin typeface="Arial" panose="020B0604020202020204" pitchFamily="34" charset="0"/>
                          <a:cs typeface="Arial" panose="020B0604020202020204" pitchFamily="34" charset="0"/>
                        </a:rPr>
                        <a:t>Управление пространством имен на основе домена</a:t>
                      </a:r>
                      <a:endParaRPr kumimoji="0" lang="en-US" sz="1400" b="0" i="0" u="none" strike="noStrike" cap="none" normalizeH="0" baseline="0" dirty="0">
                        <a:ln>
                          <a:noFill/>
                        </a:ln>
                        <a:solidFill>
                          <a:schemeClr val="tx1"/>
                        </a:solidFill>
                        <a:effectLst/>
                        <a:latin typeface="Arial" panose="020B0604020202020204" pitchFamily="34" charset="0"/>
                        <a:ea typeface="Segoe UI" pitchFamily="34" charset="0"/>
                        <a:cs typeface="Arial" panose="020B0604020202020204" pitchFamily="34" charset="0"/>
                      </a:endParaRPr>
                    </a:p>
                  </a:txBody>
                  <a:tcPr marT="91452" marB="91452" anchor="ctr" horzOverflow="overflow"/>
                </a:tc>
                <a:tc>
                  <a:txBody>
                    <a:bodyPr/>
                    <a:lstStyle/>
                    <a:p>
                      <a:pPr marL="0" marR="0" lvl="0" indent="0" algn="ctr" defTabSz="914400" rtl="0" eaLnBrk="1" fontAlgn="base" latinLnBrk="0" hangingPunct="1">
                        <a:lnSpc>
                          <a:spcPct val="90000"/>
                        </a:lnSpc>
                        <a:spcBef>
                          <a:spcPct val="70000"/>
                        </a:spcBef>
                        <a:spcAft>
                          <a:spcPct val="0"/>
                        </a:spcAft>
                        <a:buClr>
                          <a:schemeClr val="hlink"/>
                        </a:buClr>
                        <a:buSzPct val="90000"/>
                        <a:buFontTx/>
                        <a:buNone/>
                        <a:tabLst/>
                      </a:pPr>
                      <a:r>
                        <a:rPr kumimoji="0" lang="ru-RU" sz="1400" u="none" strike="noStrike" cap="none" normalizeH="0" baseline="0" dirty="0">
                          <a:ln>
                            <a:noFill/>
                          </a:ln>
                          <a:effectLst/>
                          <a:latin typeface="Arial" panose="020B0604020202020204" pitchFamily="34" charset="0"/>
                          <a:cs typeface="Arial" panose="020B0604020202020204" pitchFamily="34" charset="0"/>
                        </a:rPr>
                        <a:t>Локальные администраторы на каждом сервере пространства имен</a:t>
                      </a:r>
                      <a:endParaRPr kumimoji="0" lang="en-US" sz="1400" b="0" i="0" u="none" strike="noStrike" cap="none" normalizeH="0" baseline="0" dirty="0">
                        <a:ln>
                          <a:noFill/>
                        </a:ln>
                        <a:solidFill>
                          <a:schemeClr val="tx1"/>
                        </a:solidFill>
                        <a:effectLst/>
                        <a:latin typeface="Arial" panose="020B0604020202020204" pitchFamily="34" charset="0"/>
                        <a:ea typeface="Segoe UI" pitchFamily="34" charset="0"/>
                        <a:cs typeface="Arial" panose="020B0604020202020204" pitchFamily="34" charset="0"/>
                      </a:endParaRPr>
                    </a:p>
                  </a:txBody>
                  <a:tcPr marT="91452" marB="91452" anchor="ctr" horzOverflow="overflow"/>
                </a:tc>
                <a:extLst>
                  <a:ext uri="{0D108BD9-81ED-4DB2-BD59-A6C34878D82A}">
                    <a16:rowId xmlns:a16="http://schemas.microsoft.com/office/drawing/2014/main" val="10003"/>
                  </a:ext>
                </a:extLst>
              </a:tr>
              <a:tr h="723786">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ru-RU" sz="1400" u="none" strike="noStrike" cap="none" normalizeH="0" baseline="0" dirty="0">
                          <a:ln>
                            <a:noFill/>
                          </a:ln>
                          <a:effectLst/>
                          <a:latin typeface="Arial" panose="020B0604020202020204" pitchFamily="34" charset="0"/>
                          <a:cs typeface="Arial" panose="020B0604020202020204" pitchFamily="34" charset="0"/>
                        </a:rPr>
                        <a:t>Создание удаленного пространства имен</a:t>
                      </a:r>
                      <a:endParaRPr kumimoji="0" lang="en-US" sz="1400" b="0" i="0" u="none" strike="noStrike" cap="none" normalizeH="0" baseline="0" dirty="0">
                        <a:ln>
                          <a:noFill/>
                        </a:ln>
                        <a:solidFill>
                          <a:schemeClr val="tx1"/>
                        </a:solidFill>
                        <a:effectLst/>
                        <a:latin typeface="Arial" panose="020B0604020202020204" pitchFamily="34" charset="0"/>
                        <a:ea typeface="Segoe UI" pitchFamily="34" charset="0"/>
                        <a:cs typeface="Arial" panose="020B0604020202020204" pitchFamily="34" charset="0"/>
                      </a:endParaRPr>
                    </a:p>
                  </a:txBody>
                  <a:tcPr marT="91452" marB="91452" anchor="ctr" horzOverflow="overflow"/>
                </a:tc>
                <a:tc>
                  <a:txBody>
                    <a:bodyPr/>
                    <a:lstStyle/>
                    <a:p>
                      <a:pPr marL="0" marR="0" lvl="0" indent="0" algn="ctr" defTabSz="914400" rtl="0" eaLnBrk="1" fontAlgn="base" latinLnBrk="0" hangingPunct="1">
                        <a:lnSpc>
                          <a:spcPct val="90000"/>
                        </a:lnSpc>
                        <a:spcBef>
                          <a:spcPct val="70000"/>
                        </a:spcBef>
                        <a:spcAft>
                          <a:spcPct val="0"/>
                        </a:spcAft>
                        <a:buClr>
                          <a:schemeClr val="hlink"/>
                        </a:buClr>
                        <a:buSzPct val="90000"/>
                        <a:buFontTx/>
                        <a:buNone/>
                        <a:tabLst/>
                      </a:pPr>
                      <a:r>
                        <a:rPr kumimoji="0" lang="ru-RU" sz="1400" u="none" strike="noStrike" cap="none" normalizeH="0" baseline="0" dirty="0">
                          <a:ln>
                            <a:noFill/>
                          </a:ln>
                          <a:effectLst/>
                          <a:latin typeface="Arial" panose="020B0604020202020204" pitchFamily="34" charset="0"/>
                          <a:cs typeface="Arial" panose="020B0604020202020204" pitchFamily="34" charset="0"/>
                        </a:rPr>
                        <a:t>Локальные администраторы на каждом сервере пространства имен</a:t>
                      </a:r>
                      <a:endParaRPr kumimoji="0" lang="en-US" sz="1400" b="0" i="0" u="none" strike="noStrike" cap="none" normalizeH="0" baseline="0" dirty="0">
                        <a:ln>
                          <a:noFill/>
                        </a:ln>
                        <a:solidFill>
                          <a:schemeClr val="tx1"/>
                        </a:solidFill>
                        <a:effectLst/>
                        <a:latin typeface="Arial" panose="020B0604020202020204" pitchFamily="34" charset="0"/>
                        <a:ea typeface="Segoe UI" pitchFamily="34" charset="0"/>
                        <a:cs typeface="Arial" panose="020B0604020202020204" pitchFamily="34" charset="0"/>
                      </a:endParaRPr>
                    </a:p>
                  </a:txBody>
                  <a:tcPr marT="91452" marB="91452" anchor="ctr" horzOverflow="overflow"/>
                </a:tc>
                <a:extLst>
                  <a:ext uri="{0D108BD9-81ED-4DB2-BD59-A6C34878D82A}">
                    <a16:rowId xmlns:a16="http://schemas.microsoft.com/office/drawing/2014/main" val="10004"/>
                  </a:ext>
                </a:extLst>
              </a:tr>
              <a:tr h="723786">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ru-RU" sz="1400" u="none" strike="noStrike" cap="none" normalizeH="0" baseline="0" dirty="0">
                          <a:ln>
                            <a:noFill/>
                          </a:ln>
                          <a:effectLst/>
                          <a:latin typeface="Arial" panose="020B0604020202020204" pitchFamily="34" charset="0"/>
                          <a:cs typeface="Arial" panose="020B0604020202020204" pitchFamily="34" charset="0"/>
                        </a:rPr>
                        <a:t>Управление удаленным пространством имен</a:t>
                      </a:r>
                      <a:endParaRPr kumimoji="0" lang="en-US" sz="1400" b="0" i="0" u="none" strike="noStrike" cap="none" normalizeH="0" baseline="0" dirty="0">
                        <a:ln>
                          <a:noFill/>
                        </a:ln>
                        <a:solidFill>
                          <a:schemeClr val="tx1"/>
                        </a:solidFill>
                        <a:effectLst/>
                        <a:latin typeface="Arial" panose="020B0604020202020204" pitchFamily="34" charset="0"/>
                        <a:ea typeface="Segoe UI" pitchFamily="34" charset="0"/>
                        <a:cs typeface="Arial" panose="020B0604020202020204" pitchFamily="34" charset="0"/>
                      </a:endParaRPr>
                    </a:p>
                  </a:txBody>
                  <a:tcPr marT="91452" marB="91452" anchor="ctr" horzOverflow="overflow"/>
                </a:tc>
                <a:tc>
                  <a:txBody>
                    <a:bodyPr/>
                    <a:lstStyle/>
                    <a:p>
                      <a:pPr marL="0" marR="0" lvl="0" indent="0" algn="ctr" defTabSz="914400" rtl="0" eaLnBrk="1" fontAlgn="base" latinLnBrk="0" hangingPunct="1">
                        <a:lnSpc>
                          <a:spcPct val="90000"/>
                        </a:lnSpc>
                        <a:spcBef>
                          <a:spcPct val="70000"/>
                        </a:spcBef>
                        <a:spcAft>
                          <a:spcPct val="0"/>
                        </a:spcAft>
                        <a:buClr>
                          <a:schemeClr val="hlink"/>
                        </a:buClr>
                        <a:buSzPct val="90000"/>
                        <a:buFontTx/>
                        <a:buNone/>
                        <a:tabLst/>
                      </a:pPr>
                      <a:r>
                        <a:rPr kumimoji="0" lang="ru-RU" sz="1400" u="none" strike="noStrike" cap="none" normalizeH="0" baseline="0" dirty="0">
                          <a:ln>
                            <a:noFill/>
                          </a:ln>
                          <a:effectLst/>
                          <a:latin typeface="Arial" panose="020B0604020202020204" pitchFamily="34" charset="0"/>
                          <a:cs typeface="Arial" panose="020B0604020202020204" pitchFamily="34" charset="0"/>
                        </a:rPr>
                        <a:t>Локальные администраторы на каждом сервере пространства имен</a:t>
                      </a:r>
                      <a:endParaRPr kumimoji="0" lang="en-US" sz="1400" b="0" i="0" u="none" strike="noStrike" cap="none" normalizeH="0" baseline="0" dirty="0">
                        <a:ln>
                          <a:noFill/>
                        </a:ln>
                        <a:solidFill>
                          <a:schemeClr val="tx1"/>
                        </a:solidFill>
                        <a:effectLst/>
                        <a:latin typeface="Arial" panose="020B0604020202020204" pitchFamily="34" charset="0"/>
                        <a:ea typeface="Segoe UI" pitchFamily="34" charset="0"/>
                        <a:cs typeface="Arial" panose="020B0604020202020204" pitchFamily="34" charset="0"/>
                      </a:endParaRPr>
                    </a:p>
                  </a:txBody>
                  <a:tcPr marT="91452" marB="91452" anchor="ctr" horzOverflow="overflow"/>
                </a:tc>
                <a:extLst>
                  <a:ext uri="{0D108BD9-81ED-4DB2-BD59-A6C34878D82A}">
                    <a16:rowId xmlns:a16="http://schemas.microsoft.com/office/drawing/2014/main" val="10005"/>
                  </a:ext>
                </a:extLst>
              </a:tr>
              <a:tr h="820780">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lang="ru-RU" sz="1400" kern="1200" dirty="0">
                          <a:effectLst/>
                          <a:latin typeface="Arial" panose="020B0604020202020204" pitchFamily="34" charset="0"/>
                          <a:cs typeface="Arial" panose="020B0604020202020204" pitchFamily="34" charset="0"/>
                        </a:rPr>
                        <a:t>Создание группы репликации или включение DFS-репликации</a:t>
                      </a:r>
                      <a:r>
                        <a:rPr lang="ru-RU" sz="1400" kern="1200" baseline="0" dirty="0">
                          <a:effectLst/>
                          <a:latin typeface="Arial" panose="020B0604020202020204" pitchFamily="34" charset="0"/>
                          <a:cs typeface="Arial" panose="020B0604020202020204" pitchFamily="34" charset="0"/>
                        </a:rPr>
                        <a:t> в</a:t>
                      </a:r>
                      <a:r>
                        <a:rPr lang="ru-RU" sz="1400" kern="1200" dirty="0">
                          <a:effectLst/>
                          <a:latin typeface="Arial" panose="020B0604020202020204" pitchFamily="34" charset="0"/>
                          <a:cs typeface="Arial" panose="020B0604020202020204" pitchFamily="34" charset="0"/>
                        </a:rPr>
                        <a:t> папке</a:t>
                      </a:r>
                      <a:endParaRPr kumimoji="0" lang="en-US" sz="1400" b="0" i="0" u="none" strike="noStrike" cap="none" normalizeH="0" baseline="0" dirty="0">
                        <a:ln>
                          <a:noFill/>
                        </a:ln>
                        <a:solidFill>
                          <a:schemeClr val="tx1"/>
                        </a:solidFill>
                        <a:effectLst/>
                        <a:latin typeface="Arial" panose="020B0604020202020204" pitchFamily="34" charset="0"/>
                        <a:ea typeface="Segoe UI" pitchFamily="34" charset="0"/>
                        <a:cs typeface="Arial" panose="020B0604020202020204" pitchFamily="34" charset="0"/>
                      </a:endParaRPr>
                    </a:p>
                  </a:txBody>
                  <a:tcPr marT="91452" marB="91452" anchor="ctr" horzOverflow="overflow"/>
                </a:tc>
                <a:tc>
                  <a:txBody>
                    <a:bodyPr/>
                    <a:lstStyle/>
                    <a:p>
                      <a:pPr marL="0" marR="0" lvl="0" indent="0" algn="ctr" defTabSz="914400" rtl="0" eaLnBrk="1" fontAlgn="base" latinLnBrk="0" hangingPunct="1">
                        <a:lnSpc>
                          <a:spcPct val="90000"/>
                        </a:lnSpc>
                        <a:spcBef>
                          <a:spcPct val="70000"/>
                        </a:spcBef>
                        <a:spcAft>
                          <a:spcPct val="0"/>
                        </a:spcAft>
                        <a:buClr>
                          <a:schemeClr val="hlink"/>
                        </a:buClr>
                        <a:buSzPct val="90000"/>
                        <a:buFontTx/>
                        <a:buNone/>
                        <a:tabLst/>
                      </a:pPr>
                      <a:r>
                        <a:rPr kumimoji="0" lang="ru-RU" sz="1400" u="none" strike="noStrike" cap="none" normalizeH="0" baseline="0" dirty="0">
                          <a:ln>
                            <a:noFill/>
                          </a:ln>
                          <a:effectLst/>
                          <a:latin typeface="Arial" panose="020B0604020202020204" pitchFamily="34" charset="0"/>
                          <a:cs typeface="Arial" panose="020B0604020202020204" pitchFamily="34" charset="0"/>
                        </a:rPr>
                        <a:t>Администраторы домена</a:t>
                      </a:r>
                      <a:r>
                        <a:rPr kumimoji="0" lang="en-US" sz="1400" u="none" strike="noStrike" cap="none" normalizeH="0" baseline="0" dirty="0">
                          <a:ln>
                            <a:noFill/>
                          </a:ln>
                          <a:effectLst/>
                          <a:latin typeface="Arial" panose="020B0604020202020204" pitchFamily="34" charset="0"/>
                          <a:cs typeface="Arial" panose="020B0604020202020204" pitchFamily="34" charset="0"/>
                        </a:rPr>
                        <a:t> </a:t>
                      </a:r>
                      <a:endParaRPr kumimoji="0" lang="en-US" sz="1400" b="0" i="0" u="none" strike="noStrike" cap="none" normalizeH="0" baseline="0" dirty="0">
                        <a:ln>
                          <a:noFill/>
                        </a:ln>
                        <a:solidFill>
                          <a:schemeClr val="tx1"/>
                        </a:solidFill>
                        <a:effectLst/>
                        <a:latin typeface="Arial" panose="020B0604020202020204" pitchFamily="34" charset="0"/>
                        <a:ea typeface="Segoe UI" pitchFamily="34" charset="0"/>
                        <a:cs typeface="Arial" panose="020B0604020202020204" pitchFamily="34" charset="0"/>
                      </a:endParaRPr>
                    </a:p>
                  </a:txBody>
                  <a:tcPr marT="91452" marB="91452" anchor="ctr" horzOverflow="overflow"/>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2202266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nvSpPr>
        <p:spPr bwMode="auto">
          <a:xfrm>
            <a:off x="515436" y="1085310"/>
            <a:ext cx="4969720" cy="222343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ru-RU" sz="1600" dirty="0">
                <a:latin typeface="Arial" panose="020B0604020202020204" pitchFamily="34" charset="0"/>
                <a:cs typeface="Arial" panose="020B0604020202020204" pitchFamily="34" charset="0"/>
              </a:rPr>
              <a:t>Группа репликация </a:t>
            </a:r>
            <a:endParaRPr lang="en-US" sz="1600" dirty="0">
              <a:latin typeface="Arial" panose="020B0604020202020204" pitchFamily="34" charset="0"/>
              <a:cs typeface="Arial" panose="020B0604020202020204" pitchFamily="34" charset="0"/>
            </a:endParaRPr>
          </a:p>
          <a:p>
            <a:pPr marL="355600" indent="-271463">
              <a:buFont typeface="Wingdings" panose="05000000000000000000" pitchFamily="2" charset="2"/>
              <a:buChar char="q"/>
            </a:pPr>
            <a:r>
              <a:rPr lang="ru-RU" sz="1600" dirty="0">
                <a:latin typeface="Arial" panose="020B0604020202020204" pitchFamily="34" charset="0"/>
                <a:cs typeface="Arial" panose="020B0604020202020204" pitchFamily="34" charset="0"/>
              </a:rPr>
              <a:t>Набор серверов, участвующих в репликации одной или нескольких реплицированных папок</a:t>
            </a:r>
            <a:endParaRPr lang="en-US" sz="1600" dirty="0">
              <a:latin typeface="Arial" panose="020B0604020202020204" pitchFamily="34" charset="0"/>
              <a:cs typeface="Arial" panose="020B0604020202020204" pitchFamily="34" charset="0"/>
            </a:endParaRPr>
          </a:p>
          <a:p>
            <a:pPr marL="0" indent="0">
              <a:buNone/>
            </a:pPr>
            <a:r>
              <a:rPr lang="ru-RU" sz="1600" dirty="0">
                <a:latin typeface="Arial" panose="020B0604020202020204" pitchFamily="34" charset="0"/>
                <a:cs typeface="Arial" panose="020B0604020202020204" pitchFamily="34" charset="0"/>
              </a:rPr>
              <a:t>Реплицируемая папка</a:t>
            </a:r>
            <a:endParaRPr lang="en-US" sz="1600" dirty="0">
              <a:latin typeface="Arial" panose="020B0604020202020204" pitchFamily="34" charset="0"/>
              <a:cs typeface="Arial" panose="020B0604020202020204" pitchFamily="34" charset="0"/>
            </a:endParaRPr>
          </a:p>
          <a:p>
            <a:pPr marL="355600" indent="-271463">
              <a:buFont typeface="Wingdings" panose="05000000000000000000" pitchFamily="2" charset="2"/>
              <a:buChar char="q"/>
            </a:pPr>
            <a:r>
              <a:rPr lang="ru-RU" sz="1600" dirty="0">
                <a:latin typeface="Arial" panose="020B0604020202020204" pitchFamily="34" charset="0"/>
                <a:cs typeface="Arial" panose="020B0604020202020204" pitchFamily="34" charset="0"/>
              </a:rPr>
              <a:t>Папка, которая хранится в качестве репликации на каждом сервере</a:t>
            </a:r>
          </a:p>
        </p:txBody>
      </p:sp>
      <p:sp>
        <p:nvSpPr>
          <p:cNvPr id="38" name="Title 1"/>
          <p:cNvSpPr txBox="1">
            <a:spLocks/>
          </p:cNvSpPr>
          <p:nvPr/>
        </p:nvSpPr>
        <p:spPr>
          <a:xfrm>
            <a:off x="7225153" y="1112294"/>
            <a:ext cx="3934658"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a:solidFill>
                  <a:srgbClr val="C00000"/>
                </a:solidFill>
              </a:rPr>
              <a:t>Начальный процесс репликации</a:t>
            </a:r>
            <a:endParaRPr lang="en-US" sz="1800" b="1" dirty="0">
              <a:solidFill>
                <a:srgbClr val="C00000"/>
              </a:solidFill>
            </a:endParaRPr>
          </a:p>
        </p:txBody>
      </p:sp>
      <p:sp>
        <p:nvSpPr>
          <p:cNvPr id="39" name="Content Placeholder 2"/>
          <p:cNvSpPr>
            <a:spLocks noGrp="1"/>
          </p:cNvSpPr>
          <p:nvPr/>
        </p:nvSpPr>
        <p:spPr bwMode="auto">
          <a:xfrm>
            <a:off x="6981571" y="1558069"/>
            <a:ext cx="5039026" cy="400604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ru-RU" sz="1600" dirty="0">
                <a:latin typeface="Arial" panose="020B0604020202020204" pitchFamily="34" charset="0"/>
                <a:cs typeface="Arial" panose="020B0604020202020204" pitchFamily="34" charset="0"/>
              </a:rPr>
              <a:t>Начальный процесс репликации состоит из</a:t>
            </a:r>
            <a:r>
              <a:rPr lang="en-US" sz="1600" dirty="0">
                <a:latin typeface="Arial" panose="020B0604020202020204" pitchFamily="34" charset="0"/>
                <a:cs typeface="Arial" panose="020B0604020202020204" pitchFamily="34" charset="0"/>
              </a:rPr>
              <a:t> </a:t>
            </a:r>
            <a:r>
              <a:rPr lang="ru-RU" sz="1600" dirty="0">
                <a:latin typeface="Arial" panose="020B0604020202020204" pitchFamily="34" charset="0"/>
                <a:cs typeface="Arial" panose="020B0604020202020204" pitchFamily="34" charset="0"/>
              </a:rPr>
              <a:t>следующих шагов:</a:t>
            </a:r>
            <a:endParaRPr lang="en-US" sz="1600" dirty="0">
              <a:latin typeface="Arial" panose="020B0604020202020204" pitchFamily="34" charset="0"/>
              <a:cs typeface="Arial" panose="020B0604020202020204" pitchFamily="34" charset="0"/>
            </a:endParaRPr>
          </a:p>
          <a:p>
            <a:pPr marL="450850" indent="-268288">
              <a:buFont typeface="+mj-lt"/>
              <a:buAutoNum type="arabicPeriod"/>
            </a:pPr>
            <a:r>
              <a:rPr lang="ru-RU" sz="1600" dirty="0">
                <a:latin typeface="Arial" panose="020B0604020202020204" pitchFamily="34" charset="0"/>
                <a:cs typeface="Arial" panose="020B0604020202020204" pitchFamily="34" charset="0"/>
              </a:rPr>
              <a:t>Репликация настроек DFS-репликации</a:t>
            </a:r>
            <a:endParaRPr lang="en-US" sz="1600" dirty="0">
              <a:latin typeface="Arial" panose="020B0604020202020204" pitchFamily="34" charset="0"/>
              <a:cs typeface="Arial" panose="020B0604020202020204" pitchFamily="34" charset="0"/>
            </a:endParaRPr>
          </a:p>
          <a:p>
            <a:pPr marL="450850" indent="-268288">
              <a:buFont typeface="+mj-lt"/>
              <a:buAutoNum type="arabicPeriod"/>
            </a:pPr>
            <a:r>
              <a:rPr lang="ru-RU" sz="1600" dirty="0">
                <a:latin typeface="Arial" panose="020B0604020202020204" pitchFamily="34" charset="0"/>
                <a:cs typeface="Arial" panose="020B0604020202020204" pitchFamily="34" charset="0"/>
              </a:rPr>
              <a:t>Первый элемент начинает репликацию</a:t>
            </a:r>
            <a:endParaRPr lang="en-US" sz="1600" dirty="0">
              <a:latin typeface="Arial" panose="020B0604020202020204" pitchFamily="34" charset="0"/>
              <a:cs typeface="Arial" panose="020B0604020202020204" pitchFamily="34" charset="0"/>
            </a:endParaRPr>
          </a:p>
          <a:p>
            <a:pPr marL="450850" indent="-268288">
              <a:buFont typeface="+mj-lt"/>
              <a:buAutoNum type="arabicPeriod"/>
            </a:pPr>
            <a:r>
              <a:rPr lang="ru-RU" sz="1600" dirty="0">
                <a:latin typeface="Arial" panose="020B0604020202020204" pitchFamily="34" charset="0"/>
                <a:cs typeface="Arial" panose="020B0604020202020204" pitchFamily="34" charset="0"/>
              </a:rPr>
              <a:t>Файлы перемещаются на </a:t>
            </a:r>
            <a:r>
              <a:rPr lang="ru-RU" sz="1600" dirty="0" err="1">
                <a:latin typeface="Arial" panose="020B0604020202020204" pitchFamily="34" charset="0"/>
                <a:cs typeface="Arial" panose="020B0604020202020204" pitchFamily="34" charset="0"/>
              </a:rPr>
              <a:t>DfsrPrivate</a:t>
            </a:r>
            <a:r>
              <a:rPr lang="ru-RU" sz="1600" dirty="0">
                <a:latin typeface="Arial" panose="020B0604020202020204" pitchFamily="34" charset="0"/>
                <a:cs typeface="Arial" panose="020B0604020202020204" pitchFamily="34" charset="0"/>
              </a:rPr>
              <a:t> \ </a:t>
            </a:r>
            <a:r>
              <a:rPr lang="ru-RU" sz="1600" dirty="0" err="1">
                <a:latin typeface="Arial" panose="020B0604020202020204" pitchFamily="34" charset="0"/>
                <a:cs typeface="Arial" panose="020B0604020202020204" pitchFamily="34" charset="0"/>
              </a:rPr>
              <a:t>PreExisting</a:t>
            </a:r>
            <a:endParaRPr lang="en-US" sz="1600" dirty="0">
              <a:latin typeface="Arial" panose="020B0604020202020204" pitchFamily="34" charset="0"/>
              <a:cs typeface="Arial" panose="020B0604020202020204" pitchFamily="34" charset="0"/>
            </a:endParaRPr>
          </a:p>
          <a:p>
            <a:pPr marL="450850" indent="-268288">
              <a:buFont typeface="+mj-lt"/>
              <a:buAutoNum type="arabicPeriod"/>
            </a:pPr>
            <a:r>
              <a:rPr lang="ru-RU" sz="1600" dirty="0">
                <a:latin typeface="Arial" panose="020B0604020202020204" pitchFamily="34" charset="0"/>
                <a:cs typeface="Arial" panose="020B0604020202020204" pitchFamily="34" charset="0"/>
              </a:rPr>
              <a:t>Файлы сравниваются и реплицируются</a:t>
            </a:r>
            <a:endParaRPr lang="en-US" sz="1600" dirty="0">
              <a:latin typeface="Arial" panose="020B0604020202020204" pitchFamily="34" charset="0"/>
              <a:cs typeface="Arial" panose="020B0604020202020204" pitchFamily="34" charset="0"/>
            </a:endParaRPr>
          </a:p>
          <a:p>
            <a:pPr marL="450850" indent="-268288">
              <a:buFont typeface="+mj-lt"/>
              <a:buAutoNum type="arabicPeriod"/>
            </a:pPr>
            <a:r>
              <a:rPr lang="ru-RU" sz="1600" dirty="0">
                <a:latin typeface="Arial" panose="020B0604020202020204" pitchFamily="34" charset="0"/>
                <a:cs typeface="Arial" panose="020B0604020202020204" pitchFamily="34" charset="0"/>
              </a:rPr>
              <a:t>Обозначение первого элемента удаляется</a:t>
            </a:r>
          </a:p>
          <a:p>
            <a:pPr marL="77788" lvl="1" indent="0">
              <a:buNone/>
            </a:pPr>
            <a:r>
              <a:rPr lang="ru-RU" sz="1600" dirty="0">
                <a:latin typeface="Arial" panose="020B0604020202020204" pitchFamily="34" charset="0"/>
                <a:cs typeface="Arial" panose="020B0604020202020204" pitchFamily="34" charset="0"/>
              </a:rPr>
              <a:t>Новые </a:t>
            </a:r>
            <a:r>
              <a:rPr lang="en-US" sz="1600" dirty="0">
                <a:latin typeface="Arial" panose="020B0604020202020204" pitchFamily="34" charset="0"/>
                <a:cs typeface="Arial" panose="020B0604020202020204" pitchFamily="34" charset="0"/>
              </a:rPr>
              <a:t>cmdlets</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Windows</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PowerShell</a:t>
            </a:r>
            <a:r>
              <a:rPr lang="ru-RU" sz="1600" dirty="0">
                <a:latin typeface="Arial" panose="020B0604020202020204" pitchFamily="34" charset="0"/>
                <a:cs typeface="Arial" panose="020B0604020202020204" pitchFamily="34" charset="0"/>
              </a:rPr>
              <a:t> позволяют базе данных репликации быть клонированной и перемещенной к новым участникам DFS, для уменьшения влияния начальной синхронизации в сети. </a:t>
            </a:r>
          </a:p>
          <a:p>
            <a:pPr marL="98425" lvl="1" indent="0">
              <a:buNone/>
            </a:pPr>
            <a:r>
              <a:rPr lang="ru-RU" sz="1600" dirty="0">
                <a:latin typeface="Arial" panose="020B0604020202020204" pitchFamily="34" charset="0"/>
                <a:cs typeface="Arial" panose="020B0604020202020204" pitchFamily="34" charset="0"/>
              </a:rPr>
              <a:t>Настройка промежуточных файлов позволяет для оптимизации репликации контролировать, какой минимальный размер файлов будет проходить</a:t>
            </a:r>
            <a:endParaRPr lang="en-US" sz="1600" dirty="0">
              <a:latin typeface="Arial" panose="020B0604020202020204" pitchFamily="34" charset="0"/>
              <a:cs typeface="Arial" panose="020B0604020202020204" pitchFamily="34" charset="0"/>
            </a:endParaRPr>
          </a:p>
        </p:txBody>
      </p:sp>
      <p:sp>
        <p:nvSpPr>
          <p:cNvPr id="44" name="Прямоугольник 43"/>
          <p:cNvSpPr/>
          <p:nvPr/>
        </p:nvSpPr>
        <p:spPr>
          <a:xfrm>
            <a:off x="420322" y="75402"/>
            <a:ext cx="6122061" cy="646331"/>
          </a:xfrm>
          <a:prstGeom prst="rect">
            <a:avLst/>
          </a:prstGeom>
        </p:spPr>
        <p:txBody>
          <a:bodyPr wrap="none">
            <a:spAutoFit/>
          </a:bodyPr>
          <a:lstStyle/>
          <a:p>
            <a:pPr>
              <a:buClr>
                <a:srgbClr val="0070C0"/>
              </a:buClr>
            </a:pPr>
            <a:r>
              <a:rPr lang="ru-RU" sz="3600" dirty="0">
                <a:solidFill>
                  <a:schemeClr val="bg1"/>
                </a:solidFill>
                <a:latin typeface="+mj-lt"/>
                <a:cs typeface="Arial" panose="020B0604020202020204" pitchFamily="34" charset="0"/>
              </a:rPr>
              <a:t>Группы и папки репликации</a:t>
            </a:r>
            <a:endParaRPr lang="en-US" sz="3600" dirty="0">
              <a:solidFill>
                <a:schemeClr val="bg1"/>
              </a:solidFill>
              <a:latin typeface="+mj-lt"/>
              <a:cs typeface="Arial" panose="020B0604020202020204" pitchFamily="34" charset="0"/>
            </a:endParaRPr>
          </a:p>
        </p:txBody>
      </p:sp>
      <p:sp>
        <p:nvSpPr>
          <p:cNvPr id="46" name="Прямоугольник 45"/>
          <p:cNvSpPr/>
          <p:nvPr/>
        </p:nvSpPr>
        <p:spPr>
          <a:xfrm>
            <a:off x="3059379" y="5927889"/>
            <a:ext cx="8697191" cy="923330"/>
          </a:xfrm>
          <a:prstGeom prst="rect">
            <a:avLst/>
          </a:prstGeom>
        </p:spPr>
        <p:txBody>
          <a:bodyPr wrap="square">
            <a:spAutoFit/>
          </a:bodyPr>
          <a:lstStyle/>
          <a:p>
            <a:br>
              <a:rPr lang="ru-RU" dirty="0"/>
            </a:br>
            <a:br>
              <a:rPr lang="ru-RU" dirty="0"/>
            </a:br>
            <a:endParaRPr lang="ru-RU" dirty="0"/>
          </a:p>
        </p:txBody>
      </p:sp>
      <p:grpSp>
        <p:nvGrpSpPr>
          <p:cNvPr id="51" name="Группа 50"/>
          <p:cNvGrpSpPr/>
          <p:nvPr/>
        </p:nvGrpSpPr>
        <p:grpSpPr>
          <a:xfrm>
            <a:off x="99956" y="3183249"/>
            <a:ext cx="6694839" cy="3388569"/>
            <a:chOff x="99956" y="3183249"/>
            <a:chExt cx="6694839" cy="3388569"/>
          </a:xfrm>
        </p:grpSpPr>
        <p:grpSp>
          <p:nvGrpSpPr>
            <p:cNvPr id="43" name="Группа 42"/>
            <p:cNvGrpSpPr/>
            <p:nvPr/>
          </p:nvGrpSpPr>
          <p:grpSpPr>
            <a:xfrm>
              <a:off x="99956" y="3230869"/>
              <a:ext cx="6694839" cy="3340949"/>
              <a:chOff x="-2411994" y="5706809"/>
              <a:chExt cx="6513046" cy="2451054"/>
            </a:xfrm>
          </p:grpSpPr>
          <p:sp>
            <p:nvSpPr>
              <p:cNvPr id="29" name="Line 40"/>
              <p:cNvSpPr>
                <a:spLocks noChangeShapeType="1"/>
              </p:cNvSpPr>
              <p:nvPr/>
            </p:nvSpPr>
            <p:spPr bwMode="auto">
              <a:xfrm flipV="1">
                <a:off x="-1168276" y="7359943"/>
                <a:ext cx="4417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p>
            </p:txBody>
          </p:sp>
          <p:sp>
            <p:nvSpPr>
              <p:cNvPr id="31" name="Line 43"/>
              <p:cNvSpPr>
                <a:spLocks noChangeShapeType="1"/>
              </p:cNvSpPr>
              <p:nvPr/>
            </p:nvSpPr>
            <p:spPr bwMode="auto">
              <a:xfrm>
                <a:off x="-747568" y="7681445"/>
                <a:ext cx="320276" cy="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p>
            </p:txBody>
          </p:sp>
          <p:sp>
            <p:nvSpPr>
              <p:cNvPr id="33" name="Line 66"/>
              <p:cNvSpPr>
                <a:spLocks noChangeShapeType="1"/>
              </p:cNvSpPr>
              <p:nvPr/>
            </p:nvSpPr>
            <p:spPr bwMode="auto">
              <a:xfrm>
                <a:off x="-748962" y="7045560"/>
                <a:ext cx="4200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p>
            </p:txBody>
          </p:sp>
          <p:grpSp>
            <p:nvGrpSpPr>
              <p:cNvPr id="42" name="Группа 41"/>
              <p:cNvGrpSpPr/>
              <p:nvPr/>
            </p:nvGrpSpPr>
            <p:grpSpPr>
              <a:xfrm>
                <a:off x="-2411994" y="5706809"/>
                <a:ext cx="6513046" cy="2451054"/>
                <a:chOff x="-2411994" y="5706809"/>
                <a:chExt cx="6513046" cy="2451054"/>
              </a:xfrm>
            </p:grpSpPr>
            <p:sp>
              <p:nvSpPr>
                <p:cNvPr id="5" name="Rectangle 7"/>
                <p:cNvSpPr>
                  <a:spLocks noChangeArrowheads="1"/>
                </p:cNvSpPr>
                <p:nvPr/>
              </p:nvSpPr>
              <p:spPr bwMode="auto">
                <a:xfrm>
                  <a:off x="-2116258" y="6171610"/>
                  <a:ext cx="964068" cy="225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ru-RU" sz="1400" b="0" dirty="0">
                      <a:latin typeface="Arial" panose="020B0604020202020204" pitchFamily="34" charset="0"/>
                      <a:ea typeface="Segoe UI" pitchFamily="34" charset="0"/>
                      <a:cs typeface="Arial" panose="020B0604020202020204" pitchFamily="34" charset="0"/>
                    </a:rPr>
                    <a:t>Участник </a:t>
                  </a:r>
                  <a:endParaRPr lang="en-US" sz="1400" b="0" dirty="0">
                    <a:latin typeface="Arial" panose="020B0604020202020204" pitchFamily="34" charset="0"/>
                    <a:ea typeface="Segoe UI" pitchFamily="34" charset="0"/>
                    <a:cs typeface="Arial" panose="020B0604020202020204" pitchFamily="34" charset="0"/>
                  </a:endParaRPr>
                </a:p>
              </p:txBody>
            </p:sp>
            <p:sp>
              <p:nvSpPr>
                <p:cNvPr id="6" name="Line 39"/>
                <p:cNvSpPr>
                  <a:spLocks noChangeShapeType="1"/>
                </p:cNvSpPr>
                <p:nvPr/>
              </p:nvSpPr>
              <p:spPr bwMode="auto">
                <a:xfrm>
                  <a:off x="-1245202" y="6289981"/>
                  <a:ext cx="81181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p>
              </p:txBody>
            </p:sp>
            <p:sp>
              <p:nvSpPr>
                <p:cNvPr id="7" name="Freeform 9"/>
                <p:cNvSpPr>
                  <a:spLocks/>
                </p:cNvSpPr>
                <p:nvPr/>
              </p:nvSpPr>
              <p:spPr bwMode="auto">
                <a:xfrm>
                  <a:off x="-408414" y="6382264"/>
                  <a:ext cx="483339" cy="1297017"/>
                </a:xfrm>
                <a:custGeom>
                  <a:avLst/>
                  <a:gdLst>
                    <a:gd name="T0" fmla="*/ 0 w 187"/>
                    <a:gd name="T1" fmla="*/ 0 h 1008"/>
                    <a:gd name="T2" fmla="*/ 0 w 187"/>
                    <a:gd name="T3" fmla="*/ 1008 h 1008"/>
                    <a:gd name="T4" fmla="*/ 187 w 187"/>
                    <a:gd name="T5" fmla="*/ 1008 h 1008"/>
                  </a:gdLst>
                  <a:ahLst/>
                  <a:cxnLst>
                    <a:cxn ang="0">
                      <a:pos x="T0" y="T1"/>
                    </a:cxn>
                    <a:cxn ang="0">
                      <a:pos x="T2" y="T3"/>
                    </a:cxn>
                    <a:cxn ang="0">
                      <a:pos x="T4" y="T5"/>
                    </a:cxn>
                  </a:cxnLst>
                  <a:rect l="0" t="0" r="r" b="b"/>
                  <a:pathLst>
                    <a:path w="187" h="1008">
                      <a:moveTo>
                        <a:pt x="0" y="0"/>
                      </a:moveTo>
                      <a:lnTo>
                        <a:pt x="0" y="1008"/>
                      </a:lnTo>
                      <a:lnTo>
                        <a:pt x="187" y="1008"/>
                      </a:lnTo>
                    </a:path>
                  </a:pathLst>
                </a:custGeom>
                <a:noFill/>
                <a:ln w="38100" cap="flat" cmpd="sng">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p>
              </p:txBody>
            </p:sp>
            <p:sp>
              <p:nvSpPr>
                <p:cNvPr id="8" name="Line 60"/>
                <p:cNvSpPr>
                  <a:spLocks noChangeShapeType="1"/>
                </p:cNvSpPr>
                <p:nvPr/>
              </p:nvSpPr>
              <p:spPr bwMode="auto">
                <a:xfrm>
                  <a:off x="-408414" y="7045943"/>
                  <a:ext cx="354698" cy="0"/>
                </a:xfrm>
                <a:prstGeom prst="line">
                  <a:avLst/>
                </a:prstGeom>
                <a:noFill/>
                <a:ln w="38100" cap="flat" cmpd="sng">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p>
              </p:txBody>
            </p:sp>
            <p:sp>
              <p:nvSpPr>
                <p:cNvPr id="9" name="Rectangle 11"/>
                <p:cNvSpPr>
                  <a:spLocks noChangeArrowheads="1"/>
                </p:cNvSpPr>
                <p:nvPr/>
              </p:nvSpPr>
              <p:spPr bwMode="auto">
                <a:xfrm>
                  <a:off x="102241" y="6916096"/>
                  <a:ext cx="809679" cy="225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sz="1400" b="0" dirty="0">
                      <a:latin typeface="Arial" panose="020B0604020202020204" pitchFamily="34" charset="0"/>
                      <a:ea typeface="Segoe UI" pitchFamily="34" charset="0"/>
                      <a:cs typeface="Arial" panose="020B0604020202020204" pitchFamily="34" charset="0"/>
                    </a:rPr>
                    <a:t>Projects</a:t>
                  </a:r>
                </a:p>
              </p:txBody>
            </p:sp>
            <p:sp>
              <p:nvSpPr>
                <p:cNvPr id="10" name="Rectangle 12"/>
                <p:cNvSpPr>
                  <a:spLocks noChangeArrowheads="1"/>
                </p:cNvSpPr>
                <p:nvPr/>
              </p:nvSpPr>
              <p:spPr bwMode="auto">
                <a:xfrm>
                  <a:off x="159233" y="7574754"/>
                  <a:ext cx="954711" cy="225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sz="1400" b="0" dirty="0">
                      <a:latin typeface="Arial" panose="020B0604020202020204" pitchFamily="34" charset="0"/>
                      <a:ea typeface="Segoe UI" pitchFamily="34" charset="0"/>
                      <a:cs typeface="Arial" panose="020B0604020202020204" pitchFamily="34" charset="0"/>
                    </a:rPr>
                    <a:t>Proposals</a:t>
                  </a:r>
                </a:p>
              </p:txBody>
            </p:sp>
            <p:grpSp>
              <p:nvGrpSpPr>
                <p:cNvPr id="11" name="Group 13"/>
                <p:cNvGrpSpPr>
                  <a:grpSpLocks/>
                </p:cNvGrpSpPr>
                <p:nvPr/>
              </p:nvGrpSpPr>
              <p:grpSpPr bwMode="auto">
                <a:xfrm>
                  <a:off x="2970308" y="6381254"/>
                  <a:ext cx="1130744" cy="1776609"/>
                  <a:chOff x="1396" y="2625"/>
                  <a:chExt cx="994" cy="1538"/>
                </a:xfrm>
              </p:grpSpPr>
              <p:sp>
                <p:nvSpPr>
                  <p:cNvPr id="34" name="Freeform 36"/>
                  <p:cNvSpPr>
                    <a:spLocks/>
                  </p:cNvSpPr>
                  <p:nvPr/>
                </p:nvSpPr>
                <p:spPr bwMode="auto">
                  <a:xfrm>
                    <a:off x="1396" y="2625"/>
                    <a:ext cx="424" cy="1124"/>
                  </a:xfrm>
                  <a:custGeom>
                    <a:avLst/>
                    <a:gdLst>
                      <a:gd name="T0" fmla="*/ 0 w 187"/>
                      <a:gd name="T1" fmla="*/ 0 h 1008"/>
                      <a:gd name="T2" fmla="*/ 0 w 187"/>
                      <a:gd name="T3" fmla="*/ 1008 h 1008"/>
                      <a:gd name="T4" fmla="*/ 187 w 187"/>
                      <a:gd name="T5" fmla="*/ 1008 h 1008"/>
                    </a:gdLst>
                    <a:ahLst/>
                    <a:cxnLst>
                      <a:cxn ang="0">
                        <a:pos x="T0" y="T1"/>
                      </a:cxn>
                      <a:cxn ang="0">
                        <a:pos x="T2" y="T3"/>
                      </a:cxn>
                      <a:cxn ang="0">
                        <a:pos x="T4" y="T5"/>
                      </a:cxn>
                    </a:cxnLst>
                    <a:rect l="0" t="0" r="r" b="b"/>
                    <a:pathLst>
                      <a:path w="187" h="1008">
                        <a:moveTo>
                          <a:pt x="0" y="0"/>
                        </a:moveTo>
                        <a:lnTo>
                          <a:pt x="0" y="1008"/>
                        </a:lnTo>
                        <a:lnTo>
                          <a:pt x="187" y="1008"/>
                        </a:lnTo>
                      </a:path>
                    </a:pathLst>
                  </a:custGeom>
                  <a:noFill/>
                  <a:ln w="38100" cap="flat" cmpd="sng">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p>
                </p:txBody>
              </p:sp>
              <p:sp>
                <p:nvSpPr>
                  <p:cNvPr id="35" name="Line 70"/>
                  <p:cNvSpPr>
                    <a:spLocks noChangeShapeType="1"/>
                  </p:cNvSpPr>
                  <p:nvPr/>
                </p:nvSpPr>
                <p:spPr bwMode="auto">
                  <a:xfrm>
                    <a:off x="1396" y="3200"/>
                    <a:ext cx="311" cy="0"/>
                  </a:xfrm>
                  <a:prstGeom prst="line">
                    <a:avLst/>
                  </a:prstGeom>
                  <a:noFill/>
                  <a:ln w="38100">
                    <a:solidFill>
                      <a:schemeClr val="bg1">
                        <a:lumMod val="6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p>
                </p:txBody>
              </p:sp>
              <p:sp>
                <p:nvSpPr>
                  <p:cNvPr id="36" name="Rectangle 38"/>
                  <p:cNvSpPr>
                    <a:spLocks noChangeArrowheads="1"/>
                  </p:cNvSpPr>
                  <p:nvPr/>
                </p:nvSpPr>
                <p:spPr bwMode="auto">
                  <a:xfrm>
                    <a:off x="1572" y="3328"/>
                    <a:ext cx="712" cy="195"/>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r>
                      <a:rPr lang="en-US" sz="1400" b="0" dirty="0">
                        <a:latin typeface="Arial" panose="020B0604020202020204" pitchFamily="34" charset="0"/>
                        <a:ea typeface="Segoe UI" pitchFamily="34" charset="0"/>
                        <a:cs typeface="Arial" panose="020B0604020202020204" pitchFamily="34" charset="0"/>
                      </a:rPr>
                      <a:t>Projects</a:t>
                    </a:r>
                  </a:p>
                </p:txBody>
              </p:sp>
              <p:sp>
                <p:nvSpPr>
                  <p:cNvPr id="37" name="Rectangle 39"/>
                  <p:cNvSpPr>
                    <a:spLocks noChangeArrowheads="1"/>
                  </p:cNvSpPr>
                  <p:nvPr/>
                </p:nvSpPr>
                <p:spPr bwMode="auto">
                  <a:xfrm>
                    <a:off x="1551" y="3968"/>
                    <a:ext cx="839" cy="195"/>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r>
                      <a:rPr lang="en-US" sz="1400" b="0" dirty="0">
                        <a:latin typeface="Arial" panose="020B0604020202020204" pitchFamily="34" charset="0"/>
                        <a:ea typeface="Segoe UI" pitchFamily="34" charset="0"/>
                        <a:cs typeface="Arial" panose="020B0604020202020204" pitchFamily="34" charset="0"/>
                      </a:rPr>
                      <a:t>Proposals</a:t>
                    </a:r>
                  </a:p>
                </p:txBody>
              </p:sp>
            </p:grpSp>
            <p:sp>
              <p:nvSpPr>
                <p:cNvPr id="12" name="Rectangle 14"/>
                <p:cNvSpPr>
                  <a:spLocks noChangeArrowheads="1"/>
                </p:cNvSpPr>
                <p:nvPr/>
              </p:nvSpPr>
              <p:spPr bwMode="auto">
                <a:xfrm>
                  <a:off x="-2411994" y="7106589"/>
                  <a:ext cx="1540988" cy="39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ru-RU" sz="1400" b="0" dirty="0">
                      <a:latin typeface="Arial" panose="020B0604020202020204" pitchFamily="34" charset="0"/>
                      <a:ea typeface="Segoe UI" pitchFamily="34" charset="0"/>
                      <a:cs typeface="Arial" panose="020B0604020202020204" pitchFamily="34" charset="0"/>
                    </a:rPr>
                    <a:t>Реплицируемые папки</a:t>
                  </a:r>
                  <a:endParaRPr lang="en-US" sz="1400" b="0" dirty="0">
                    <a:latin typeface="Arial" panose="020B0604020202020204" pitchFamily="34" charset="0"/>
                    <a:ea typeface="Segoe UI" pitchFamily="34" charset="0"/>
                    <a:cs typeface="Arial" panose="020B0604020202020204" pitchFamily="34" charset="0"/>
                  </a:endParaRPr>
                </a:p>
              </p:txBody>
            </p:sp>
            <p:sp>
              <p:nvSpPr>
                <p:cNvPr id="14" name="Line 78"/>
                <p:cNvSpPr>
                  <a:spLocks noChangeShapeType="1"/>
                </p:cNvSpPr>
                <p:nvPr/>
              </p:nvSpPr>
              <p:spPr bwMode="auto">
                <a:xfrm rot="5400000">
                  <a:off x="1252674" y="4767968"/>
                  <a:ext cx="0" cy="2910026"/>
                </a:xfrm>
                <a:prstGeom prst="line">
                  <a:avLst/>
                </a:prstGeom>
                <a:noFill/>
                <a:ln w="57150">
                  <a:solidFill>
                    <a:schemeClr val="bg1">
                      <a:lumMod val="65000"/>
                    </a:schemeClr>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p>
              </p:txBody>
            </p:sp>
            <p:sp>
              <p:nvSpPr>
                <p:cNvPr id="15" name="Line 81"/>
                <p:cNvSpPr>
                  <a:spLocks noChangeShapeType="1"/>
                </p:cNvSpPr>
                <p:nvPr/>
              </p:nvSpPr>
              <p:spPr bwMode="auto">
                <a:xfrm rot="5400000">
                  <a:off x="1262033" y="5035336"/>
                  <a:ext cx="1264" cy="2910026"/>
                </a:xfrm>
                <a:prstGeom prst="line">
                  <a:avLst/>
                </a:prstGeom>
                <a:noFill/>
                <a:ln w="57150">
                  <a:solidFill>
                    <a:schemeClr val="bg1">
                      <a:lumMod val="65000"/>
                    </a:schemeClr>
                  </a:solidFill>
                  <a:round/>
                  <a:headEnd type="triangle" w="med" len="me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p>
              </p:txBody>
            </p:sp>
            <p:sp>
              <p:nvSpPr>
                <p:cNvPr id="16" name="Rectangle 18"/>
                <p:cNvSpPr>
                  <a:spLocks noChangeArrowheads="1"/>
                </p:cNvSpPr>
                <p:nvPr/>
              </p:nvSpPr>
              <p:spPr bwMode="auto">
                <a:xfrm>
                  <a:off x="599662" y="5938727"/>
                  <a:ext cx="1584739" cy="225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sz="1400" b="0" dirty="0">
                      <a:latin typeface="Arial" panose="020B0604020202020204" pitchFamily="34" charset="0"/>
                      <a:ea typeface="Segoe UI" pitchFamily="34" charset="0"/>
                      <a:cs typeface="Arial" panose="020B0604020202020204" pitchFamily="34" charset="0"/>
                    </a:rPr>
                    <a:t>Projects\Spec.doc</a:t>
                  </a:r>
                </a:p>
              </p:txBody>
            </p:sp>
            <p:sp>
              <p:nvSpPr>
                <p:cNvPr id="17" name="Rectangle 19"/>
                <p:cNvSpPr>
                  <a:spLocks noChangeArrowheads="1"/>
                </p:cNvSpPr>
                <p:nvPr/>
              </p:nvSpPr>
              <p:spPr bwMode="auto">
                <a:xfrm>
                  <a:off x="475400" y="6527641"/>
                  <a:ext cx="1817100" cy="225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sz="1400" b="0" dirty="0">
                      <a:latin typeface="Arial" panose="020B0604020202020204" pitchFamily="34" charset="0"/>
                      <a:ea typeface="Segoe UI" pitchFamily="34" charset="0"/>
                      <a:cs typeface="Arial" panose="020B0604020202020204" pitchFamily="34" charset="0"/>
                    </a:rPr>
                    <a:t>Proposals\Budget.xls</a:t>
                  </a:r>
                </a:p>
              </p:txBody>
            </p:sp>
            <p:sp>
              <p:nvSpPr>
                <p:cNvPr id="28" name="Line 86"/>
                <p:cNvSpPr>
                  <a:spLocks noChangeShapeType="1"/>
                </p:cNvSpPr>
                <p:nvPr/>
              </p:nvSpPr>
              <p:spPr bwMode="auto">
                <a:xfrm rot="5400000">
                  <a:off x="-1995017" y="5706818"/>
                  <a:ext cx="1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p>
              </p:txBody>
            </p:sp>
            <p:pic>
              <p:nvPicPr>
                <p:cNvPr id="19" name="Picture 21" descr="C:\ID Resources\ID_Editor_Reference\LeX Graphics 7_2013\folder with docum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519" y="6756123"/>
                  <a:ext cx="399607" cy="54510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2" descr="C:\ID Resources\ID_Editor_Reference\LeX Graphics 7_2013\Document_writ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355" y="5870212"/>
                  <a:ext cx="319277" cy="54047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5" descr="C:\ID Resources\ID_Editor_Reference\LeX Graphics 7_2013\folder with docum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519" y="7396624"/>
                  <a:ext cx="399607" cy="54510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6" descr="C:\ID Resources\ID_Editor_Reference\LeX Graphics 7_2013\folder with docum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2676" y="6675939"/>
                  <a:ext cx="553982" cy="54510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7" descr="C:\ID Resources\ID_Editor_Reference\LeX Graphics 7_2013\folder with docum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1286" y="7396624"/>
                  <a:ext cx="436529" cy="54510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8" descr="C:\ID Resources\ID_Editor_Reference\LeX Graphics 7_2013\Document_writ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0056" y="6276652"/>
                  <a:ext cx="319277" cy="540479"/>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47" name="Line 40"/>
            <p:cNvSpPr>
              <a:spLocks noChangeShapeType="1"/>
            </p:cNvSpPr>
            <p:nvPr/>
          </p:nvSpPr>
          <p:spPr bwMode="auto">
            <a:xfrm flipV="1">
              <a:off x="1815268" y="5054844"/>
              <a:ext cx="5315" cy="87304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p>
          </p:txBody>
        </p:sp>
        <p:sp>
          <p:nvSpPr>
            <p:cNvPr id="48" name="Line 66"/>
            <p:cNvSpPr>
              <a:spLocks noChangeShapeType="1"/>
            </p:cNvSpPr>
            <p:nvPr/>
          </p:nvSpPr>
          <p:spPr bwMode="auto">
            <a:xfrm flipH="1">
              <a:off x="2634290" y="3499849"/>
              <a:ext cx="0" cy="40205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p>
          </p:txBody>
        </p:sp>
        <p:sp>
          <p:nvSpPr>
            <p:cNvPr id="49" name="Line 39"/>
            <p:cNvSpPr>
              <a:spLocks noChangeShapeType="1"/>
            </p:cNvSpPr>
            <p:nvPr/>
          </p:nvSpPr>
          <p:spPr bwMode="auto">
            <a:xfrm>
              <a:off x="1211943" y="3499849"/>
              <a:ext cx="141368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p>
          </p:txBody>
        </p:sp>
        <p:sp>
          <p:nvSpPr>
            <p:cNvPr id="50" name="Rectangle 7"/>
            <p:cNvSpPr>
              <a:spLocks noChangeArrowheads="1"/>
            </p:cNvSpPr>
            <p:nvPr/>
          </p:nvSpPr>
          <p:spPr bwMode="auto">
            <a:xfrm>
              <a:off x="332419" y="3183249"/>
              <a:ext cx="121302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ru-RU" sz="1400" b="0" dirty="0">
                  <a:latin typeface="Arial" panose="020B0604020202020204" pitchFamily="34" charset="0"/>
                  <a:ea typeface="Segoe UI" pitchFamily="34" charset="0"/>
                  <a:cs typeface="Arial" panose="020B0604020202020204" pitchFamily="34" charset="0"/>
                </a:rPr>
                <a:t>Соединение</a:t>
              </a:r>
              <a:endParaRPr lang="en-US" sz="1400" b="0" dirty="0">
                <a:latin typeface="Arial" panose="020B0604020202020204" pitchFamily="34" charset="0"/>
                <a:ea typeface="Segoe UI" pitchFamily="34" charset="0"/>
                <a:cs typeface="Arial" panose="020B0604020202020204" pitchFamily="34" charset="0"/>
              </a:endParaRPr>
            </a:p>
          </p:txBody>
        </p:sp>
      </p:grpSp>
      <p:pic>
        <p:nvPicPr>
          <p:cNvPr id="52" name="Рисунок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5843" y="3395619"/>
            <a:ext cx="1005375" cy="949421"/>
          </a:xfrm>
          <a:prstGeom prst="rect">
            <a:avLst/>
          </a:prstGeom>
        </p:spPr>
      </p:pic>
      <p:pic>
        <p:nvPicPr>
          <p:cNvPr id="53" name="Рисунок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5373" y="3649714"/>
            <a:ext cx="1005375" cy="949421"/>
          </a:xfrm>
          <a:prstGeom prst="rect">
            <a:avLst/>
          </a:prstGeom>
        </p:spPr>
      </p:pic>
    </p:spTree>
    <p:extLst>
      <p:ext uri="{BB962C8B-B14F-4D97-AF65-F5344CB8AC3E}">
        <p14:creationId xmlns:p14="http://schemas.microsoft.com/office/powerpoint/2010/main" val="2177466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47388" y="148012"/>
            <a:ext cx="7773988"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600" dirty="0">
                <a:solidFill>
                  <a:schemeClr val="bg1"/>
                </a:solidFill>
              </a:rPr>
              <a:t>Устранение неисправностей</a:t>
            </a:r>
            <a:r>
              <a:rPr lang="en-US" sz="3600" dirty="0">
                <a:solidFill>
                  <a:schemeClr val="bg1"/>
                </a:solidFill>
              </a:rPr>
              <a:t> DFS</a:t>
            </a:r>
          </a:p>
        </p:txBody>
      </p:sp>
      <p:graphicFrame>
        <p:nvGraphicFramePr>
          <p:cNvPr id="3" name="Table 3"/>
          <p:cNvGraphicFramePr>
            <a:graphicFrameLocks noGrp="1"/>
          </p:cNvGraphicFramePr>
          <p:nvPr>
            <p:extLst>
              <p:ext uri="{D42A27DB-BD31-4B8C-83A1-F6EECF244321}">
                <p14:modId xmlns:p14="http://schemas.microsoft.com/office/powerpoint/2010/main" val="2446554581"/>
              </p:ext>
            </p:extLst>
          </p:nvPr>
        </p:nvGraphicFramePr>
        <p:xfrm>
          <a:off x="1603715" y="1139345"/>
          <a:ext cx="8461718" cy="4825356"/>
        </p:xfrm>
        <a:graphic>
          <a:graphicData uri="http://schemas.openxmlformats.org/drawingml/2006/table">
            <a:tbl>
              <a:tblPr firstRow="1" bandRow="1">
                <a:tableStyleId>{93296810-A885-4BE3-A3E7-6D5BEEA58F35}</a:tableStyleId>
              </a:tblPr>
              <a:tblGrid>
                <a:gridCol w="4230859">
                  <a:extLst>
                    <a:ext uri="{9D8B030D-6E8A-4147-A177-3AD203B41FA5}">
                      <a16:colId xmlns:a16="http://schemas.microsoft.com/office/drawing/2014/main" val="20000"/>
                    </a:ext>
                  </a:extLst>
                </a:gridCol>
                <a:gridCol w="4230859">
                  <a:extLst>
                    <a:ext uri="{9D8B030D-6E8A-4147-A177-3AD203B41FA5}">
                      <a16:colId xmlns:a16="http://schemas.microsoft.com/office/drawing/2014/main" val="20001"/>
                    </a:ext>
                  </a:extLst>
                </a:gridCol>
              </a:tblGrid>
              <a:tr h="503823">
                <a:tc>
                  <a:txBody>
                    <a:bodyPr/>
                    <a:lstStyle/>
                    <a:p>
                      <a:pPr marL="0" marR="0" lvl="0" indent="0" algn="ctr" defTabSz="914400" rtl="0" eaLnBrk="1" fontAlgn="base" latinLnBrk="0" hangingPunct="1">
                        <a:lnSpc>
                          <a:spcPct val="90000"/>
                        </a:lnSpc>
                        <a:spcBef>
                          <a:spcPct val="70000"/>
                        </a:spcBef>
                        <a:spcAft>
                          <a:spcPct val="0"/>
                        </a:spcAft>
                        <a:buClr>
                          <a:schemeClr val="hlink"/>
                        </a:buClr>
                        <a:buSzPct val="90000"/>
                        <a:buFontTx/>
                        <a:buNone/>
                        <a:tabLst/>
                      </a:pPr>
                      <a:r>
                        <a:rPr kumimoji="0" lang="ru-RU" sz="1600" u="none" strike="noStrike" cap="none" normalizeH="0" baseline="0" dirty="0">
                          <a:ln>
                            <a:noFill/>
                          </a:ln>
                          <a:effectLst/>
                          <a:latin typeface="Arial" panose="020B0604020202020204" pitchFamily="34" charset="0"/>
                          <a:cs typeface="Arial" panose="020B0604020202020204" pitchFamily="34" charset="0"/>
                        </a:rPr>
                        <a:t>Инструмент</a:t>
                      </a:r>
                      <a:endParaRPr kumimoji="0" lang="en-US" sz="1600" b="0" i="0" u="none" strike="noStrike" cap="none" normalizeH="0" baseline="0" dirty="0">
                        <a:ln>
                          <a:noFill/>
                        </a:ln>
                        <a:solidFill>
                          <a:schemeClr val="tx1"/>
                        </a:solidFill>
                        <a:effectLst/>
                        <a:latin typeface="Arial" panose="020B0604020202020204" pitchFamily="34" charset="0"/>
                        <a:ea typeface="Segoe UI" pitchFamily="34" charset="0"/>
                        <a:cs typeface="Arial" panose="020B0604020202020204" pitchFamily="34" charset="0"/>
                      </a:endParaRPr>
                    </a:p>
                  </a:txBody>
                  <a:tcPr marT="91422" marB="91422" anchor="ctr" horzOverflow="overflow"/>
                </a:tc>
                <a:tc>
                  <a:txBody>
                    <a:bodyPr/>
                    <a:lstStyle/>
                    <a:p>
                      <a:pPr marL="0" marR="0" lvl="0" indent="0" algn="ctr" defTabSz="914400" rtl="0" eaLnBrk="1" fontAlgn="base" latinLnBrk="0" hangingPunct="1">
                        <a:lnSpc>
                          <a:spcPct val="90000"/>
                        </a:lnSpc>
                        <a:spcBef>
                          <a:spcPct val="70000"/>
                        </a:spcBef>
                        <a:spcAft>
                          <a:spcPct val="0"/>
                        </a:spcAft>
                        <a:buClrTx/>
                        <a:buSzTx/>
                        <a:buFontTx/>
                        <a:buNone/>
                        <a:tabLst/>
                      </a:pPr>
                      <a:r>
                        <a:rPr kumimoji="0" lang="ru-RU" sz="1600" u="none" strike="noStrike" cap="none" normalizeH="0" baseline="0" dirty="0">
                          <a:ln>
                            <a:noFill/>
                          </a:ln>
                          <a:effectLst/>
                          <a:latin typeface="Arial" panose="020B0604020202020204" pitchFamily="34" charset="0"/>
                          <a:cs typeface="Arial" panose="020B0604020202020204" pitchFamily="34" charset="0"/>
                        </a:rPr>
                        <a:t>Используется для</a:t>
                      </a:r>
                      <a:endParaRPr kumimoji="0" lang="en-US" sz="1600" b="0" i="0" u="none" strike="noStrike" cap="none" normalizeH="0" baseline="0" dirty="0">
                        <a:ln>
                          <a:noFill/>
                        </a:ln>
                        <a:solidFill>
                          <a:schemeClr val="tx1"/>
                        </a:solidFill>
                        <a:effectLst/>
                        <a:latin typeface="Arial" panose="020B0604020202020204" pitchFamily="34" charset="0"/>
                        <a:ea typeface="Segoe UI" pitchFamily="34" charset="0"/>
                        <a:cs typeface="Arial" panose="020B0604020202020204" pitchFamily="34" charset="0"/>
                      </a:endParaRPr>
                    </a:p>
                  </a:txBody>
                  <a:tcPr marT="91422" marB="91422" anchor="ctr" horzOverflow="overflow"/>
                </a:tc>
                <a:extLst>
                  <a:ext uri="{0D108BD9-81ED-4DB2-BD59-A6C34878D82A}">
                    <a16:rowId xmlns:a16="http://schemas.microsoft.com/office/drawing/2014/main" val="10000"/>
                  </a:ext>
                </a:extLst>
              </a:tr>
              <a:tr h="932057">
                <a:tc>
                  <a:txBody>
                    <a:bodyPr/>
                    <a:lstStyle/>
                    <a:p>
                      <a:pPr marL="0" marR="0" lvl="0" indent="0" algn="ctr" defTabSz="914400" rtl="0" eaLnBrk="1" fontAlgn="base" latinLnBrk="0" hangingPunct="1">
                        <a:lnSpc>
                          <a:spcPct val="90000"/>
                        </a:lnSpc>
                        <a:spcBef>
                          <a:spcPct val="70000"/>
                        </a:spcBef>
                        <a:spcAft>
                          <a:spcPct val="0"/>
                        </a:spcAft>
                        <a:buClr>
                          <a:schemeClr val="hlink"/>
                        </a:buClr>
                        <a:buSzPct val="90000"/>
                        <a:buFontTx/>
                        <a:buNone/>
                        <a:tabLst/>
                      </a:pPr>
                      <a:r>
                        <a:rPr kumimoji="0" lang="ru-RU" sz="1600" b="0" i="0" u="none" strike="noStrike" cap="none" normalizeH="0" baseline="0" dirty="0">
                          <a:ln>
                            <a:noFill/>
                          </a:ln>
                          <a:solidFill>
                            <a:schemeClr val="dk1"/>
                          </a:solidFill>
                          <a:effectLst/>
                          <a:latin typeface="Arial" panose="020B0604020202020204" pitchFamily="34" charset="0"/>
                          <a:ea typeface="+mn-ea"/>
                          <a:cs typeface="Arial" panose="020B0604020202020204" pitchFamily="34" charset="0"/>
                        </a:rPr>
                        <a:t>Отчеты здоровья </a:t>
                      </a:r>
                      <a:endParaRPr kumimoji="0" lang="en-US" sz="1600" b="0" i="0" u="none" strike="noStrike" cap="none" normalizeH="0" baseline="0" dirty="0">
                        <a:ln>
                          <a:noFill/>
                        </a:ln>
                        <a:solidFill>
                          <a:schemeClr val="tx1"/>
                        </a:solidFill>
                        <a:effectLst/>
                        <a:latin typeface="Arial" panose="020B0604020202020204" pitchFamily="34" charset="0"/>
                        <a:ea typeface="Segoe UI" pitchFamily="34" charset="0"/>
                        <a:cs typeface="Arial" panose="020B0604020202020204" pitchFamily="34" charset="0"/>
                      </a:endParaRPr>
                    </a:p>
                  </a:txBody>
                  <a:tcPr marT="91422" marB="91422" anchor="ctr" horzOverflow="overflow"/>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ru-RU" sz="1600" u="none" strike="noStrike" cap="none" normalizeH="0" baseline="0" dirty="0">
                          <a:ln>
                            <a:noFill/>
                          </a:ln>
                          <a:effectLst/>
                          <a:latin typeface="Arial" panose="020B0604020202020204" pitchFamily="34" charset="0"/>
                          <a:cs typeface="Arial" panose="020B0604020202020204" pitchFamily="34" charset="0"/>
                        </a:rPr>
                        <a:t>Отчетов статистики репликации и определения общего состояние здоровья топологии</a:t>
                      </a:r>
                    </a:p>
                  </a:txBody>
                  <a:tcPr marT="91422" marB="91422" anchor="ctr" horzOverflow="overflow"/>
                </a:tc>
                <a:extLst>
                  <a:ext uri="{0D108BD9-81ED-4DB2-BD59-A6C34878D82A}">
                    <a16:rowId xmlns:a16="http://schemas.microsoft.com/office/drawing/2014/main" val="10001"/>
                  </a:ext>
                </a:extLst>
              </a:tr>
              <a:tr h="847369">
                <a:tc>
                  <a:txBody>
                    <a:bodyPr/>
                    <a:lstStyle/>
                    <a:p>
                      <a:pPr marL="0" marR="0" lvl="0" indent="0" algn="ctr" defTabSz="914400" rtl="0" eaLnBrk="1" fontAlgn="base" latinLnBrk="0" hangingPunct="1">
                        <a:lnSpc>
                          <a:spcPct val="90000"/>
                        </a:lnSpc>
                        <a:spcBef>
                          <a:spcPct val="70000"/>
                        </a:spcBef>
                        <a:spcAft>
                          <a:spcPct val="0"/>
                        </a:spcAft>
                        <a:buClr>
                          <a:schemeClr val="hlink"/>
                        </a:buClr>
                        <a:buSzPct val="90000"/>
                        <a:buFontTx/>
                        <a:buNone/>
                        <a:tabLst/>
                      </a:pPr>
                      <a:r>
                        <a:rPr kumimoji="0" lang="ru-RU" sz="1600" u="none" strike="noStrike" cap="none" normalizeH="0" baseline="0" dirty="0">
                          <a:ln>
                            <a:noFill/>
                          </a:ln>
                          <a:effectLst/>
                          <a:latin typeface="Arial" panose="020B0604020202020204" pitchFamily="34" charset="0"/>
                          <a:cs typeface="Arial" panose="020B0604020202020204" pitchFamily="34" charset="0"/>
                        </a:rPr>
                        <a:t>Распространение тестов</a:t>
                      </a:r>
                      <a:endParaRPr kumimoji="0" lang="en-US" sz="1600" b="0" i="0" u="none" strike="noStrike" cap="none" normalizeH="0" baseline="0" dirty="0">
                        <a:ln>
                          <a:noFill/>
                        </a:ln>
                        <a:solidFill>
                          <a:schemeClr val="tx1"/>
                        </a:solidFill>
                        <a:effectLst/>
                        <a:latin typeface="Arial" panose="020B0604020202020204" pitchFamily="34" charset="0"/>
                        <a:ea typeface="Segoe UI" pitchFamily="34" charset="0"/>
                        <a:cs typeface="Arial" panose="020B0604020202020204" pitchFamily="34" charset="0"/>
                      </a:endParaRPr>
                    </a:p>
                  </a:txBody>
                  <a:tcPr marT="91422" marB="91422" anchor="ctr" horzOverflow="overflow"/>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ru-RU" sz="1600" u="none" strike="noStrike" cap="none" normalizeH="0" baseline="0" dirty="0">
                          <a:ln>
                            <a:noFill/>
                          </a:ln>
                          <a:effectLst/>
                          <a:latin typeface="Arial" panose="020B0604020202020204" pitchFamily="34" charset="0"/>
                          <a:cs typeface="Arial" panose="020B0604020202020204" pitchFamily="34" charset="0"/>
                        </a:rPr>
                        <a:t>Создания текстового файл для проверки репликации</a:t>
                      </a:r>
                    </a:p>
                  </a:txBody>
                  <a:tcPr marT="91422" marB="91422" anchor="ctr" horzOverflow="overflow"/>
                </a:tc>
                <a:extLst>
                  <a:ext uri="{0D108BD9-81ED-4DB2-BD59-A6C34878D82A}">
                    <a16:rowId xmlns:a16="http://schemas.microsoft.com/office/drawing/2014/main" val="10002"/>
                  </a:ext>
                </a:extLst>
              </a:tr>
              <a:tr h="847369">
                <a:tc>
                  <a:txBody>
                    <a:bodyPr/>
                    <a:lstStyle/>
                    <a:p>
                      <a:pPr marL="0" marR="0" lvl="0" indent="0" algn="ctr" defTabSz="914400" rtl="0" eaLnBrk="1" fontAlgn="base" latinLnBrk="0" hangingPunct="1">
                        <a:lnSpc>
                          <a:spcPct val="90000"/>
                        </a:lnSpc>
                        <a:spcBef>
                          <a:spcPct val="70000"/>
                        </a:spcBef>
                        <a:spcAft>
                          <a:spcPct val="0"/>
                        </a:spcAft>
                        <a:buClr>
                          <a:schemeClr val="hlink"/>
                        </a:buClr>
                        <a:buSzPct val="90000"/>
                        <a:buFontTx/>
                        <a:buNone/>
                        <a:tabLst/>
                      </a:pPr>
                      <a:r>
                        <a:rPr kumimoji="0" lang="ru-RU" sz="1600" u="none" strike="noStrike" cap="none" normalizeH="0" baseline="0" dirty="0">
                          <a:ln>
                            <a:noFill/>
                          </a:ln>
                          <a:effectLst/>
                          <a:latin typeface="Arial" panose="020B0604020202020204" pitchFamily="34" charset="0"/>
                          <a:cs typeface="Arial" panose="020B0604020202020204" pitchFamily="34" charset="0"/>
                        </a:rPr>
                        <a:t>Распространение отчетов</a:t>
                      </a:r>
                      <a:endParaRPr kumimoji="0" lang="en-US" sz="1600" b="0" i="0" u="none" strike="noStrike" cap="none" normalizeH="0" baseline="0" dirty="0">
                        <a:ln>
                          <a:noFill/>
                        </a:ln>
                        <a:solidFill>
                          <a:schemeClr val="tx1"/>
                        </a:solidFill>
                        <a:effectLst/>
                        <a:latin typeface="Arial" panose="020B0604020202020204" pitchFamily="34" charset="0"/>
                        <a:ea typeface="Segoe UI" pitchFamily="34" charset="0"/>
                        <a:cs typeface="Arial" panose="020B0604020202020204" pitchFamily="34" charset="0"/>
                      </a:endParaRPr>
                    </a:p>
                  </a:txBody>
                  <a:tcPr marT="91422" marB="91422" anchor="ctr" horzOverflow="overflow"/>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ru-RU" sz="1600" u="none" strike="noStrike" cap="none" normalizeH="0" baseline="0" dirty="0">
                          <a:ln>
                            <a:noFill/>
                          </a:ln>
                          <a:effectLst/>
                          <a:latin typeface="Arial" panose="020B0604020202020204" pitchFamily="34" charset="0"/>
                          <a:cs typeface="Arial" panose="020B0604020202020204" pitchFamily="34" charset="0"/>
                        </a:rPr>
                        <a:t>Отчетности об распространения тестов и обеспечивает статистику репликации</a:t>
                      </a:r>
                    </a:p>
                  </a:txBody>
                  <a:tcPr marT="91422" marB="91422" anchor="ctr" horzOverflow="overflow"/>
                </a:tc>
                <a:extLst>
                  <a:ext uri="{0D108BD9-81ED-4DB2-BD59-A6C34878D82A}">
                    <a16:rowId xmlns:a16="http://schemas.microsoft.com/office/drawing/2014/main" val="10003"/>
                  </a:ext>
                </a:extLst>
              </a:tr>
              <a:tr h="847369">
                <a:tc>
                  <a:txBody>
                    <a:bodyPr/>
                    <a:lstStyle/>
                    <a:p>
                      <a:pPr marL="0" marR="0" lvl="0" indent="0" algn="ctr" defTabSz="914400" rtl="0" eaLnBrk="1" fontAlgn="base" latinLnBrk="0" hangingPunct="1">
                        <a:lnSpc>
                          <a:spcPct val="90000"/>
                        </a:lnSpc>
                        <a:spcBef>
                          <a:spcPct val="70000"/>
                        </a:spcBef>
                        <a:spcAft>
                          <a:spcPct val="0"/>
                        </a:spcAft>
                        <a:buClr>
                          <a:schemeClr val="hlink"/>
                        </a:buClr>
                        <a:buSzPct val="90000"/>
                        <a:buFontTx/>
                        <a:buNone/>
                        <a:tabLst/>
                      </a:pPr>
                      <a:r>
                        <a:rPr kumimoji="0" lang="ru-RU" sz="1600" u="none" strike="noStrike" cap="none" normalizeH="0" baseline="0" dirty="0">
                          <a:ln>
                            <a:noFill/>
                          </a:ln>
                          <a:effectLst/>
                          <a:latin typeface="Arial" panose="020B0604020202020204" pitchFamily="34" charset="0"/>
                          <a:cs typeface="Arial" panose="020B0604020202020204" pitchFamily="34" charset="0"/>
                        </a:rPr>
                        <a:t>Проверка топологии</a:t>
                      </a:r>
                      <a:endParaRPr kumimoji="0" lang="en-US" sz="1600" b="0" i="0" u="none" strike="noStrike" cap="none" normalizeH="0" baseline="0" dirty="0">
                        <a:ln>
                          <a:noFill/>
                        </a:ln>
                        <a:solidFill>
                          <a:schemeClr val="tx1"/>
                        </a:solidFill>
                        <a:effectLst/>
                        <a:latin typeface="Arial" panose="020B0604020202020204" pitchFamily="34" charset="0"/>
                        <a:ea typeface="Segoe UI" pitchFamily="34" charset="0"/>
                        <a:cs typeface="Arial" panose="020B0604020202020204" pitchFamily="34" charset="0"/>
                      </a:endParaRPr>
                    </a:p>
                  </a:txBody>
                  <a:tcPr marT="91422" marB="91422" anchor="ctr" horzOverflow="overflow"/>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ru-RU" sz="1600" u="none" strike="noStrike" cap="none" normalizeH="0" baseline="0" dirty="0">
                          <a:ln>
                            <a:noFill/>
                          </a:ln>
                          <a:effectLst/>
                          <a:latin typeface="Arial" panose="020B0604020202020204" pitchFamily="34" charset="0"/>
                          <a:cs typeface="Arial" panose="020B0604020202020204" pitchFamily="34" charset="0"/>
                        </a:rPr>
                        <a:t>Отчет о текущем статусе участников топологии</a:t>
                      </a:r>
                      <a:endParaRPr kumimoji="0" lang="en-US" sz="1600" b="0" i="0" u="none" strike="noStrike" cap="none" normalizeH="0" baseline="0" dirty="0">
                        <a:ln>
                          <a:noFill/>
                        </a:ln>
                        <a:solidFill>
                          <a:schemeClr val="tx1"/>
                        </a:solidFill>
                        <a:effectLst/>
                        <a:latin typeface="Arial" panose="020B0604020202020204" pitchFamily="34" charset="0"/>
                        <a:ea typeface="Segoe UI" pitchFamily="34" charset="0"/>
                        <a:cs typeface="Arial" panose="020B0604020202020204" pitchFamily="34" charset="0"/>
                      </a:endParaRPr>
                    </a:p>
                  </a:txBody>
                  <a:tcPr marT="91422" marB="91422" anchor="ctr" horzOverflow="overflow"/>
                </a:tc>
                <a:extLst>
                  <a:ext uri="{0D108BD9-81ED-4DB2-BD59-A6C34878D82A}">
                    <a16:rowId xmlns:a16="http://schemas.microsoft.com/office/drawing/2014/main" val="10004"/>
                  </a:ext>
                </a:extLst>
              </a:tr>
              <a:tr h="847369">
                <a:tc>
                  <a:txBody>
                    <a:bodyPr/>
                    <a:lstStyle/>
                    <a:p>
                      <a:pPr marL="0" marR="0" lvl="0" indent="0" algn="ctr" defTabSz="914400" rtl="0" eaLnBrk="1" fontAlgn="base" latinLnBrk="0" hangingPunct="1">
                        <a:lnSpc>
                          <a:spcPct val="90000"/>
                        </a:lnSpc>
                        <a:spcBef>
                          <a:spcPct val="70000"/>
                        </a:spcBef>
                        <a:spcAft>
                          <a:spcPct val="0"/>
                        </a:spcAft>
                        <a:buClr>
                          <a:schemeClr val="hlink"/>
                        </a:buClr>
                        <a:buSzPct val="90000"/>
                        <a:buFontTx/>
                        <a:buNone/>
                        <a:tabLst/>
                      </a:pPr>
                      <a:r>
                        <a:rPr kumimoji="0" lang="en-US" sz="1600" u="none" strike="noStrike" cap="none" normalizeH="0" baseline="0" dirty="0">
                          <a:ln>
                            <a:noFill/>
                          </a:ln>
                          <a:effectLst/>
                          <a:latin typeface="Arial" panose="020B0604020202020204" pitchFamily="34" charset="0"/>
                          <a:cs typeface="Arial" panose="020B0604020202020204" pitchFamily="34" charset="0"/>
                        </a:rPr>
                        <a:t>Dfsrdiag.exe</a:t>
                      </a:r>
                      <a:endParaRPr kumimoji="0" lang="en-US" sz="1600" b="0" i="0" u="none" strike="noStrike" cap="none" normalizeH="0" baseline="0" dirty="0">
                        <a:ln>
                          <a:noFill/>
                        </a:ln>
                        <a:solidFill>
                          <a:schemeClr val="tx1"/>
                        </a:solidFill>
                        <a:effectLst/>
                        <a:latin typeface="Arial" panose="020B0604020202020204" pitchFamily="34" charset="0"/>
                        <a:ea typeface="Segoe UI" pitchFamily="34" charset="0"/>
                        <a:cs typeface="Arial" panose="020B0604020202020204" pitchFamily="34" charset="0"/>
                      </a:endParaRPr>
                    </a:p>
                  </a:txBody>
                  <a:tcPr marT="91422" marB="91422" anchor="ctr" horzOverflow="overflow"/>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ru-RU" sz="1600" u="none" strike="noStrike" cap="none" normalizeH="0" baseline="0" dirty="0">
                          <a:ln>
                            <a:noFill/>
                          </a:ln>
                          <a:effectLst/>
                          <a:latin typeface="Arial" panose="020B0604020202020204" pitchFamily="34" charset="0"/>
                          <a:cs typeface="Arial" panose="020B0604020202020204" pitchFamily="34" charset="0"/>
                        </a:rPr>
                        <a:t>Мониторинг состояния репликации с использованием службы репликации DFS</a:t>
                      </a:r>
                    </a:p>
                  </a:txBody>
                  <a:tcPr marT="91422" marB="91422" anchor="ctr" horzOverflow="overflow"/>
                </a:tc>
                <a:extLst>
                  <a:ext uri="{0D108BD9-81ED-4DB2-BD59-A6C34878D82A}">
                    <a16:rowId xmlns:a16="http://schemas.microsoft.com/office/drawing/2014/main" val="10005"/>
                  </a:ext>
                </a:extLst>
              </a:tr>
            </a:tbl>
          </a:graphicData>
        </a:graphic>
      </p:graphicFrame>
      <p:pic>
        <p:nvPicPr>
          <p:cNvPr id="4098" name="Picture 2" descr="&amp;Kcy;&amp;acy;&amp;rcy;&amp;tcy;&amp;icy;&amp;ncy;&amp;kcy;&amp;icy; &amp;pcy;&amp;ocy; &amp;zcy;&amp;acy;&amp;pcy;&amp;rcy;&amp;ocy;&amp;scy;&amp;ucy; troubleshooting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29781" y="4774025"/>
            <a:ext cx="2962219" cy="1807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3530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Группа 13"/>
          <p:cNvGrpSpPr/>
          <p:nvPr/>
        </p:nvGrpSpPr>
        <p:grpSpPr>
          <a:xfrm>
            <a:off x="565202" y="3190414"/>
            <a:ext cx="5408584" cy="2552368"/>
            <a:chOff x="6289482" y="3013544"/>
            <a:chExt cx="5049078" cy="2949934"/>
          </a:xfrm>
        </p:grpSpPr>
        <p:sp>
          <p:nvSpPr>
            <p:cNvPr id="15" name="Прямоугольник: скругленные противолежащие углы 14"/>
            <p:cNvSpPr/>
            <p:nvPr/>
          </p:nvSpPr>
          <p:spPr>
            <a:xfrm>
              <a:off x="6289482" y="3013544"/>
              <a:ext cx="5049078" cy="2949934"/>
            </a:xfrm>
            <a:prstGeom prst="round2Diag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16" name="TextBox 15"/>
            <p:cNvSpPr txBox="1"/>
            <p:nvPr/>
          </p:nvSpPr>
          <p:spPr>
            <a:xfrm>
              <a:off x="6412729" y="3355258"/>
              <a:ext cx="3167983" cy="369332"/>
            </a:xfrm>
            <a:prstGeom prst="rect">
              <a:avLst/>
            </a:prstGeom>
            <a:noFill/>
          </p:spPr>
          <p:txBody>
            <a:bodyPr vert="horz" wrap="none" rtlCol="0">
              <a:spAutoFit/>
            </a:bodyPr>
            <a:lstStyle/>
            <a:p>
              <a:r>
                <a:rPr lang="ru-RU" b="1" dirty="0">
                  <a:latin typeface="Arial" panose="020B0604020202020204" pitchFamily="34" charset="0"/>
                  <a:cs typeface="Arial" panose="020B0604020202020204" pitchFamily="34" charset="0"/>
                </a:rPr>
                <a:t>Информация для доступа</a:t>
              </a:r>
              <a:endParaRPr lang="en-CA" b="1" dirty="0">
                <a:latin typeface="Arial" panose="020B0604020202020204" pitchFamily="34" charset="0"/>
                <a:cs typeface="Arial" panose="020B0604020202020204" pitchFamily="34" charset="0"/>
              </a:endParaRPr>
            </a:p>
          </p:txBody>
        </p:sp>
      </p:grpSp>
      <p:sp>
        <p:nvSpPr>
          <p:cNvPr id="3" name="TextBox 2"/>
          <p:cNvSpPr txBox="1"/>
          <p:nvPr/>
        </p:nvSpPr>
        <p:spPr>
          <a:xfrm>
            <a:off x="330568" y="-94182"/>
            <a:ext cx="11698514" cy="1569660"/>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200" dirty="0">
                <a:solidFill>
                  <a:schemeClr val="bg1"/>
                </a:solidFill>
                <a:latin typeface="+mj-lt"/>
              </a:rPr>
              <a:t>Лабораторная работа</a:t>
            </a:r>
            <a:r>
              <a:rPr lang="en-US" sz="3200" dirty="0">
                <a:solidFill>
                  <a:schemeClr val="bg1"/>
                </a:solidFill>
                <a:latin typeface="+mj-lt"/>
              </a:rPr>
              <a:t> 2</a:t>
            </a:r>
            <a:r>
              <a:rPr lang="ru-RU" sz="3200" dirty="0">
                <a:solidFill>
                  <a:schemeClr val="bg1"/>
                </a:solidFill>
                <a:latin typeface="+mj-lt"/>
              </a:rPr>
              <a:t>.</a:t>
            </a:r>
            <a:r>
              <a:rPr lang="en-US" sz="3200" dirty="0">
                <a:solidFill>
                  <a:schemeClr val="bg1"/>
                </a:solidFill>
                <a:latin typeface="+mj-lt"/>
              </a:rPr>
              <a:t> </a:t>
            </a:r>
            <a:r>
              <a:rPr lang="ru-RU" sz="3200" dirty="0">
                <a:solidFill>
                  <a:schemeClr val="bg1"/>
                </a:solidFill>
                <a:latin typeface="+mj-lt"/>
              </a:rPr>
              <a:t>Настройка Квоты и </a:t>
            </a:r>
            <a:r>
              <a:rPr lang="en-US" sz="3200" dirty="0">
                <a:solidFill>
                  <a:schemeClr val="bg1"/>
                </a:solidFill>
                <a:latin typeface="+mj-lt"/>
              </a:rPr>
              <a:t>File Screening </a:t>
            </a:r>
            <a:r>
              <a:rPr lang="ru-RU" sz="3200" dirty="0">
                <a:solidFill>
                  <a:schemeClr val="bg1"/>
                </a:solidFill>
                <a:latin typeface="+mj-lt"/>
              </a:rPr>
              <a:t>с помощью диспетчера ресурсов файлового сервера</a:t>
            </a:r>
            <a:br>
              <a:rPr lang="ru-RU" sz="3200" dirty="0">
                <a:solidFill>
                  <a:schemeClr val="bg1"/>
                </a:solidFill>
                <a:latin typeface="+mj-lt"/>
              </a:rPr>
            </a:br>
            <a:endParaRPr lang="en-US" sz="3200" dirty="0">
              <a:solidFill>
                <a:schemeClr val="bg1"/>
              </a:solidFill>
              <a:latin typeface="+mj-lt"/>
            </a:endParaRPr>
          </a:p>
        </p:txBody>
      </p:sp>
      <p:sp>
        <p:nvSpPr>
          <p:cNvPr id="6" name="Text Placeholder 2"/>
          <p:cNvSpPr txBox="1">
            <a:spLocks/>
          </p:cNvSpPr>
          <p:nvPr/>
        </p:nvSpPr>
        <p:spPr>
          <a:xfrm>
            <a:off x="330568" y="1091222"/>
            <a:ext cx="7028176" cy="17111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indent="-358775">
              <a:buFont typeface="Wingdings" panose="05000000000000000000" pitchFamily="2" charset="2"/>
              <a:buChar char="v"/>
            </a:pPr>
            <a:r>
              <a:rPr lang="ru-RU" sz="1800" dirty="0">
                <a:latin typeface="Arial" panose="020B0604020202020204" pitchFamily="34" charset="0"/>
                <a:cs typeface="Arial" panose="020B0604020202020204" pitchFamily="34" charset="0"/>
              </a:rPr>
              <a:t>Упражнение 1. Настройка квоты диспетчера ресурсов файлового сервера</a:t>
            </a:r>
          </a:p>
          <a:p>
            <a:pPr marL="358775" indent="-358775">
              <a:buFont typeface="Wingdings" panose="05000000000000000000" pitchFamily="2" charset="2"/>
              <a:buChar char="v"/>
            </a:pPr>
            <a:r>
              <a:rPr lang="ru-RU" sz="1800" dirty="0">
                <a:latin typeface="Arial" panose="020B0604020202020204" pitchFamily="34" charset="0"/>
                <a:cs typeface="Arial" panose="020B0604020202020204" pitchFamily="34" charset="0"/>
              </a:rPr>
              <a:t>Упражнение 2. Настройка </a:t>
            </a:r>
            <a:r>
              <a:rPr lang="ru-RU" sz="1800" dirty="0" err="1">
                <a:latin typeface="Arial" panose="020B0604020202020204" pitchFamily="34" charset="0"/>
                <a:cs typeface="Arial" panose="020B0604020202020204" pitchFamily="34" charset="0"/>
              </a:rPr>
              <a:t>File</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Screening</a:t>
            </a:r>
            <a:r>
              <a:rPr lang="ru-RU" sz="1800" dirty="0">
                <a:latin typeface="Arial" panose="020B0604020202020204" pitchFamily="34" charset="0"/>
                <a:cs typeface="Arial" panose="020B0604020202020204" pitchFamily="34" charset="0"/>
              </a:rPr>
              <a:t> и </a:t>
            </a:r>
            <a:r>
              <a:rPr lang="ru-RU" sz="1800" dirty="0" err="1">
                <a:latin typeface="Arial" panose="020B0604020202020204" pitchFamily="34" charset="0"/>
                <a:cs typeface="Arial" panose="020B0604020202020204" pitchFamily="34" charset="0"/>
              </a:rPr>
              <a:t>Storage</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Reports</a:t>
            </a:r>
            <a:endParaRPr lang="ru-RU" sz="1800" dirty="0">
              <a:latin typeface="Arial" panose="020B0604020202020204" pitchFamily="34" charset="0"/>
              <a:cs typeface="Arial" panose="020B0604020202020204" pitchFamily="34" charset="0"/>
            </a:endParaRPr>
          </a:p>
        </p:txBody>
      </p:sp>
      <p:sp>
        <p:nvSpPr>
          <p:cNvPr id="8" name="TextBox 7"/>
          <p:cNvSpPr txBox="1"/>
          <p:nvPr/>
        </p:nvSpPr>
        <p:spPr>
          <a:xfrm>
            <a:off x="691084" y="4112487"/>
            <a:ext cx="5375841" cy="1077218"/>
          </a:xfrm>
          <a:prstGeom prst="rect">
            <a:avLst/>
          </a:prstGeom>
          <a:noFill/>
        </p:spPr>
        <p:txBody>
          <a:bodyPr vert="horz" wrap="square" rtlCol="0">
            <a:spAutoFit/>
          </a:bodyPr>
          <a:lstStyle/>
          <a:p>
            <a:pPr defTabSz="648000"/>
            <a:r>
              <a:rPr lang="ru-RU" sz="1600" b="0" i="0" u="none" strike="noStrike" baseline="0" dirty="0">
                <a:latin typeface="Segoe UI"/>
              </a:rPr>
              <a:t>Виртуальная машина</a:t>
            </a:r>
            <a:r>
              <a:rPr lang="en-US" sz="1600" dirty="0">
                <a:latin typeface="Segoe UI"/>
              </a:rPr>
              <a:t>	</a:t>
            </a:r>
            <a:r>
              <a:rPr lang="en-US" sz="1600" b="1" dirty="0">
                <a:latin typeface="Segoe UI"/>
              </a:rPr>
              <a:t>20410D‑LON‑DC1</a:t>
            </a:r>
            <a:endParaRPr lang="fr-CA" sz="1600" b="1" dirty="0">
              <a:latin typeface="Segoe UI"/>
            </a:endParaRPr>
          </a:p>
          <a:p>
            <a:pPr defTabSz="648000"/>
            <a:r>
              <a:rPr lang="fr-CA" sz="1600" b="1" dirty="0">
                <a:latin typeface="Segoe UI"/>
              </a:rPr>
              <a:t>				20410D‑LON‑SVR1 </a:t>
            </a:r>
            <a:endParaRPr lang="ru-RU" sz="1600" b="1" dirty="0">
              <a:latin typeface="Segoe UI"/>
            </a:endParaRPr>
          </a:p>
          <a:p>
            <a:pPr defTabSz="648000"/>
            <a:r>
              <a:rPr lang="ru-RU" sz="1600" b="0" i="0" u="none" strike="noStrike" baseline="0" dirty="0">
                <a:latin typeface="Segoe UI"/>
              </a:rPr>
              <a:t>Имя пользователя</a:t>
            </a:r>
            <a:r>
              <a:rPr lang="en-US" sz="1600" b="0" i="0" u="none" strike="noStrike" baseline="0" dirty="0">
                <a:latin typeface="Segoe UI"/>
              </a:rPr>
              <a:t>		</a:t>
            </a:r>
            <a:r>
              <a:rPr lang="en-US" sz="1600" b="1" i="0" u="none" strike="noStrike" baseline="0" dirty="0" err="1">
                <a:latin typeface="Segoe UI"/>
              </a:rPr>
              <a:t>Adatum</a:t>
            </a:r>
            <a:r>
              <a:rPr lang="en-US" sz="1600" b="1" i="0" u="none" strike="noStrike" baseline="0" dirty="0">
                <a:latin typeface="Segoe UI"/>
              </a:rPr>
              <a:t>\Administrator</a:t>
            </a:r>
            <a:r>
              <a:rPr lang="en-US" sz="1600" b="0" i="0" u="none" strike="noStrike" baseline="0" dirty="0">
                <a:latin typeface="Segoe UI"/>
              </a:rPr>
              <a:t>	</a:t>
            </a:r>
          </a:p>
          <a:p>
            <a:pPr defTabSz="648000"/>
            <a:r>
              <a:rPr lang="ru-RU" sz="1600" b="0" i="0" u="none" strike="noStrike" baseline="0" dirty="0">
                <a:latin typeface="Segoe UI"/>
              </a:rPr>
              <a:t>Пароль  </a:t>
            </a:r>
            <a:r>
              <a:rPr lang="en-US" sz="1600" b="0" i="0" u="none" strike="noStrike" baseline="0" dirty="0">
                <a:latin typeface="Segoe UI"/>
              </a:rPr>
              <a:t>		</a:t>
            </a:r>
            <a:r>
              <a:rPr lang="ru-RU" sz="1600" b="0" i="0" u="none" strike="noStrike" baseline="0" dirty="0">
                <a:latin typeface="Segoe UI"/>
              </a:rPr>
              <a:t>            </a:t>
            </a:r>
            <a:r>
              <a:rPr lang="en-US" sz="1600" b="1" i="0" u="none" strike="noStrike" baseline="0" dirty="0">
                <a:latin typeface="Segoe UI"/>
              </a:rPr>
              <a:t>Pa$$w0rd</a:t>
            </a:r>
            <a:r>
              <a:rPr lang="en-US" sz="1600" b="0" i="0" u="none" strike="noStrike" baseline="0" dirty="0">
                <a:latin typeface="Segoe UI"/>
              </a:rPr>
              <a:t>	</a:t>
            </a:r>
          </a:p>
        </p:txBody>
      </p:sp>
      <p:sp>
        <p:nvSpPr>
          <p:cNvPr id="12" name="Прямоугольник: скругленные углы 11"/>
          <p:cNvSpPr/>
          <p:nvPr/>
        </p:nvSpPr>
        <p:spPr>
          <a:xfrm>
            <a:off x="6902407" y="2218319"/>
            <a:ext cx="5074317" cy="3999602"/>
          </a:xfrm>
          <a:prstGeom prst="round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54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13" name="TextBox 12"/>
          <p:cNvSpPr txBox="1"/>
          <p:nvPr/>
        </p:nvSpPr>
        <p:spPr>
          <a:xfrm>
            <a:off x="1485780" y="5925450"/>
            <a:ext cx="3602909" cy="400110"/>
          </a:xfrm>
          <a:prstGeom prst="rect">
            <a:avLst/>
          </a:prstGeom>
          <a:noFill/>
        </p:spPr>
        <p:txBody>
          <a:bodyPr vert="horz" wrap="none" rtlCol="0">
            <a:spAutoFit/>
          </a:bodyPr>
          <a:lstStyle/>
          <a:p>
            <a:r>
              <a:rPr lang="ru-RU" sz="2000" b="1" dirty="0">
                <a:solidFill>
                  <a:srgbClr val="C00000"/>
                </a:solidFill>
                <a:latin typeface="Segoe UI"/>
              </a:rPr>
              <a:t>Расчетное время: </a:t>
            </a:r>
            <a:r>
              <a:rPr lang="en-US" sz="2000" b="1" dirty="0">
                <a:solidFill>
                  <a:srgbClr val="C00000"/>
                </a:solidFill>
                <a:latin typeface="Segoe UI"/>
              </a:rPr>
              <a:t>3</a:t>
            </a:r>
            <a:r>
              <a:rPr lang="ru-RU" sz="2000" b="1" dirty="0">
                <a:solidFill>
                  <a:srgbClr val="C00000"/>
                </a:solidFill>
                <a:latin typeface="Segoe UI"/>
              </a:rPr>
              <a:t>0 минут</a:t>
            </a:r>
            <a:endParaRPr lang="en-CA" sz="2000" b="1" dirty="0">
              <a:solidFill>
                <a:srgbClr val="C00000"/>
              </a:solidFill>
              <a:latin typeface="Segoe UI"/>
            </a:endParaRPr>
          </a:p>
        </p:txBody>
      </p:sp>
      <p:sp>
        <p:nvSpPr>
          <p:cNvPr id="18" name="Прямоугольник 17"/>
          <p:cNvSpPr/>
          <p:nvPr/>
        </p:nvSpPr>
        <p:spPr>
          <a:xfrm>
            <a:off x="8536575" y="1485571"/>
            <a:ext cx="1691489" cy="461665"/>
          </a:xfrm>
          <a:prstGeom prst="rect">
            <a:avLst/>
          </a:prstGeom>
        </p:spPr>
        <p:txBody>
          <a:bodyPr wrap="none">
            <a:spAutoFit/>
          </a:bodyPr>
          <a:lstStyle/>
          <a:p>
            <a:r>
              <a:rPr lang="ru-RU" sz="2400" b="1" dirty="0">
                <a:latin typeface="Arial" panose="020B0604020202020204" pitchFamily="34" charset="0"/>
                <a:cs typeface="Arial" panose="020B0604020202020204" pitchFamily="34" charset="0"/>
              </a:rPr>
              <a:t>Сценарий</a:t>
            </a:r>
          </a:p>
        </p:txBody>
      </p:sp>
      <p:sp>
        <p:nvSpPr>
          <p:cNvPr id="4" name="Прямоугольник 3"/>
          <p:cNvSpPr/>
          <p:nvPr/>
        </p:nvSpPr>
        <p:spPr>
          <a:xfrm>
            <a:off x="7225570" y="2384735"/>
            <a:ext cx="4529593" cy="3554819"/>
          </a:xfrm>
          <a:prstGeom prst="rect">
            <a:avLst/>
          </a:prstGeom>
        </p:spPr>
        <p:txBody>
          <a:bodyPr wrap="square">
            <a:spAutoFit/>
          </a:bodyPr>
          <a:lstStyle/>
          <a:p>
            <a:pPr algn="just">
              <a:spcAft>
                <a:spcPts val="600"/>
              </a:spcAft>
            </a:pPr>
            <a:r>
              <a:rPr lang="ru-RU" sz="1500" dirty="0">
                <a:latin typeface="Arial" panose="020B0604020202020204" pitchFamily="34" charset="0"/>
                <a:cs typeface="Arial" panose="020B0604020202020204" pitchFamily="34" charset="0"/>
              </a:rPr>
              <a:t>A. </a:t>
            </a:r>
            <a:r>
              <a:rPr lang="ru-RU" sz="1500" dirty="0" err="1">
                <a:latin typeface="Arial" panose="020B0604020202020204" pitchFamily="34" charset="0"/>
                <a:cs typeface="Arial" panose="020B0604020202020204" pitchFamily="34" charset="0"/>
              </a:rPr>
              <a:t>Datum</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Corporation</a:t>
            </a:r>
            <a:r>
              <a:rPr lang="ru-RU" sz="1500" dirty="0">
                <a:latin typeface="Arial" panose="020B0604020202020204" pitchFamily="34" charset="0"/>
                <a:cs typeface="Arial" panose="020B0604020202020204" pitchFamily="34" charset="0"/>
              </a:rPr>
              <a:t> является международной инженерно-производственная компания с головным офисом в Лондоне, Англия. Компания недавно развернула инфраструктуры </a:t>
            </a:r>
            <a:r>
              <a:rPr lang="ru-RU" sz="1500" dirty="0" err="1">
                <a:latin typeface="Arial" panose="020B0604020202020204" pitchFamily="34" charset="0"/>
                <a:cs typeface="Arial" panose="020B0604020202020204" pitchFamily="34" charset="0"/>
              </a:rPr>
              <a:t>Windows</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Server</a:t>
            </a:r>
            <a:r>
              <a:rPr lang="ru-RU" sz="1500" dirty="0">
                <a:latin typeface="Arial" panose="020B0604020202020204" pitchFamily="34" charset="0"/>
                <a:cs typeface="Arial" panose="020B0604020202020204" pitchFamily="34" charset="0"/>
              </a:rPr>
              <a:t> 2012.</a:t>
            </a:r>
            <a:br>
              <a:rPr lang="ru-RU" sz="1500" dirty="0">
                <a:latin typeface="Arial" panose="020B0604020202020204" pitchFamily="34" charset="0"/>
                <a:cs typeface="Arial" panose="020B0604020202020204" pitchFamily="34" charset="0"/>
              </a:rPr>
            </a:br>
            <a:r>
              <a:rPr lang="ru-RU" sz="1500" dirty="0">
                <a:latin typeface="Arial" panose="020B0604020202020204" pitchFamily="34" charset="0"/>
                <a:cs typeface="Arial" panose="020B0604020202020204" pitchFamily="34" charset="0"/>
              </a:rPr>
              <a:t>Каждый клиент сети в домене </a:t>
            </a:r>
            <a:r>
              <a:rPr lang="ru-RU" sz="1500" dirty="0" err="1">
                <a:latin typeface="Arial" panose="020B0604020202020204" pitchFamily="34" charset="0"/>
                <a:cs typeface="Arial" panose="020B0604020202020204" pitchFamily="34" charset="0"/>
              </a:rPr>
              <a:t>Adatum</a:t>
            </a:r>
            <a:r>
              <a:rPr lang="ru-RU" sz="1500" dirty="0">
                <a:latin typeface="Arial" panose="020B0604020202020204" pitchFamily="34" charset="0"/>
                <a:cs typeface="Arial" panose="020B0604020202020204" pitchFamily="34" charset="0"/>
              </a:rPr>
              <a:t> снабжен домашней папкой на основе сервера, которая используется для хранения личных документов или файлов, необходимых в работе. Домашние папки становятся довольно большими, и могут содержать типы файлов, такие как MP3-файлы, которые не утверждены в соответствии с корпоративной политикой. Вам необходимо реализовать квоты FSRM и скрининг файлов, чтобы решить эту проблему.</a:t>
            </a:r>
          </a:p>
        </p:txBody>
      </p:sp>
    </p:spTree>
    <p:extLst>
      <p:ext uri="{BB962C8B-B14F-4D97-AF65-F5344CB8AC3E}">
        <p14:creationId xmlns:p14="http://schemas.microsoft.com/office/powerpoint/2010/main" val="25990400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Группа 13"/>
          <p:cNvGrpSpPr/>
          <p:nvPr/>
        </p:nvGrpSpPr>
        <p:grpSpPr>
          <a:xfrm>
            <a:off x="565202" y="3190414"/>
            <a:ext cx="5408584" cy="2552368"/>
            <a:chOff x="6289482" y="3013544"/>
            <a:chExt cx="5049078" cy="2949934"/>
          </a:xfrm>
        </p:grpSpPr>
        <p:sp>
          <p:nvSpPr>
            <p:cNvPr id="15" name="Прямоугольник: скругленные противолежащие углы 14"/>
            <p:cNvSpPr/>
            <p:nvPr/>
          </p:nvSpPr>
          <p:spPr>
            <a:xfrm>
              <a:off x="6289482" y="3013544"/>
              <a:ext cx="5049078" cy="2949934"/>
            </a:xfrm>
            <a:prstGeom prst="round2Diag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16" name="TextBox 15"/>
            <p:cNvSpPr txBox="1"/>
            <p:nvPr/>
          </p:nvSpPr>
          <p:spPr>
            <a:xfrm>
              <a:off x="6423465" y="3302583"/>
              <a:ext cx="3167983" cy="369332"/>
            </a:xfrm>
            <a:prstGeom prst="rect">
              <a:avLst/>
            </a:prstGeom>
            <a:noFill/>
          </p:spPr>
          <p:txBody>
            <a:bodyPr vert="horz" wrap="none" rtlCol="0">
              <a:spAutoFit/>
            </a:bodyPr>
            <a:lstStyle/>
            <a:p>
              <a:r>
                <a:rPr lang="ru-RU" b="1" dirty="0">
                  <a:latin typeface="Arial" panose="020B0604020202020204" pitchFamily="34" charset="0"/>
                  <a:cs typeface="Arial" panose="020B0604020202020204" pitchFamily="34" charset="0"/>
                </a:rPr>
                <a:t>Информация для доступа</a:t>
              </a:r>
              <a:endParaRPr lang="en-CA" b="1" dirty="0">
                <a:latin typeface="Arial" panose="020B0604020202020204" pitchFamily="34" charset="0"/>
                <a:cs typeface="Arial" panose="020B0604020202020204" pitchFamily="34" charset="0"/>
              </a:endParaRPr>
            </a:p>
          </p:txBody>
        </p:sp>
      </p:grpSp>
      <p:sp>
        <p:nvSpPr>
          <p:cNvPr id="3" name="TextBox 2"/>
          <p:cNvSpPr txBox="1"/>
          <p:nvPr/>
        </p:nvSpPr>
        <p:spPr>
          <a:xfrm>
            <a:off x="330568" y="-94182"/>
            <a:ext cx="11698514" cy="1107996"/>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300" dirty="0">
                <a:solidFill>
                  <a:schemeClr val="bg1"/>
                </a:solidFill>
                <a:latin typeface="+mj-lt"/>
              </a:rPr>
              <a:t>Лабораторная работа</a:t>
            </a:r>
            <a:r>
              <a:rPr lang="en-US" sz="3300" dirty="0">
                <a:solidFill>
                  <a:schemeClr val="bg1"/>
                </a:solidFill>
                <a:latin typeface="+mj-lt"/>
              </a:rPr>
              <a:t> </a:t>
            </a:r>
            <a:r>
              <a:rPr lang="ru-RU" sz="3300" dirty="0">
                <a:solidFill>
                  <a:schemeClr val="bg1"/>
                </a:solidFill>
                <a:latin typeface="+mj-lt"/>
              </a:rPr>
              <a:t>3.</a:t>
            </a:r>
            <a:r>
              <a:rPr lang="en-US" sz="3300" dirty="0">
                <a:solidFill>
                  <a:schemeClr val="bg1"/>
                </a:solidFill>
                <a:latin typeface="+mj-lt"/>
              </a:rPr>
              <a:t> </a:t>
            </a:r>
            <a:r>
              <a:rPr lang="ru-RU" sz="3300" dirty="0">
                <a:solidFill>
                  <a:schemeClr val="bg1"/>
                </a:solidFill>
                <a:latin typeface="+mj-lt"/>
              </a:rPr>
              <a:t>Реализация распределенной файловой системы</a:t>
            </a:r>
            <a:endParaRPr lang="en-US" sz="3300" dirty="0">
              <a:solidFill>
                <a:schemeClr val="bg1"/>
              </a:solidFill>
              <a:latin typeface="+mj-lt"/>
            </a:endParaRPr>
          </a:p>
        </p:txBody>
      </p:sp>
      <p:sp>
        <p:nvSpPr>
          <p:cNvPr id="6" name="Text Placeholder 2"/>
          <p:cNvSpPr txBox="1">
            <a:spLocks/>
          </p:cNvSpPr>
          <p:nvPr/>
        </p:nvSpPr>
        <p:spPr>
          <a:xfrm>
            <a:off x="330568" y="1091222"/>
            <a:ext cx="7028176" cy="17111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indent="-358775">
              <a:buFont typeface="Wingdings" panose="05000000000000000000" pitchFamily="2" charset="2"/>
              <a:buChar char="v"/>
            </a:pPr>
            <a:r>
              <a:rPr lang="ru-RU" sz="1800" dirty="0">
                <a:latin typeface="Arial" panose="020B0604020202020204" pitchFamily="34" charset="0"/>
                <a:cs typeface="Arial" panose="020B0604020202020204" pitchFamily="34" charset="0"/>
              </a:rPr>
              <a:t>Упражнение 1. Установка роли DFS-службы</a:t>
            </a:r>
          </a:p>
          <a:p>
            <a:pPr marL="358775" indent="-358775">
              <a:buFont typeface="Wingdings" panose="05000000000000000000" pitchFamily="2" charset="2"/>
              <a:buChar char="v"/>
            </a:pPr>
            <a:r>
              <a:rPr lang="ru-RU" sz="1800" dirty="0">
                <a:latin typeface="Arial" panose="020B0604020202020204" pitchFamily="34" charset="0"/>
                <a:cs typeface="Arial" panose="020B0604020202020204" pitchFamily="34" charset="0"/>
              </a:rPr>
              <a:t>Упражнение 2. Конфигурация пространств имен DFS</a:t>
            </a:r>
          </a:p>
          <a:p>
            <a:pPr marL="358775" indent="-358775">
              <a:buFont typeface="Wingdings" panose="05000000000000000000" pitchFamily="2" charset="2"/>
              <a:buChar char="v"/>
            </a:pPr>
            <a:r>
              <a:rPr lang="ru-RU" sz="1800" dirty="0">
                <a:latin typeface="Arial" panose="020B0604020202020204" pitchFamily="34" charset="0"/>
                <a:cs typeface="Arial" panose="020B0604020202020204" pitchFamily="34" charset="0"/>
              </a:rPr>
              <a:t>Упражнение 3. Настройка репликации DFS</a:t>
            </a:r>
          </a:p>
        </p:txBody>
      </p:sp>
      <p:sp>
        <p:nvSpPr>
          <p:cNvPr id="8" name="TextBox 7"/>
          <p:cNvSpPr txBox="1"/>
          <p:nvPr/>
        </p:nvSpPr>
        <p:spPr>
          <a:xfrm>
            <a:off x="708725" y="3988300"/>
            <a:ext cx="5375841" cy="1569660"/>
          </a:xfrm>
          <a:prstGeom prst="rect">
            <a:avLst/>
          </a:prstGeom>
          <a:noFill/>
        </p:spPr>
        <p:txBody>
          <a:bodyPr vert="horz" wrap="square" rtlCol="0">
            <a:spAutoFit/>
          </a:bodyPr>
          <a:lstStyle/>
          <a:p>
            <a:pPr defTabSz="648000"/>
            <a:r>
              <a:rPr lang="ru-RU" sz="1600" b="0" i="0" u="none" strike="noStrike" baseline="0" dirty="0">
                <a:latin typeface="Segoe UI"/>
              </a:rPr>
              <a:t>Виртуальная машина</a:t>
            </a:r>
            <a:r>
              <a:rPr lang="en-US" sz="1600" dirty="0">
                <a:latin typeface="Segoe UI"/>
              </a:rPr>
              <a:t>	</a:t>
            </a:r>
            <a:r>
              <a:rPr lang="en-US" sz="1600" b="1" dirty="0">
                <a:latin typeface="Segoe UI"/>
              </a:rPr>
              <a:t>20410D‑LON‑DC1</a:t>
            </a:r>
            <a:endParaRPr lang="fr-CA" sz="1600" b="1" dirty="0">
              <a:latin typeface="Segoe UI"/>
            </a:endParaRPr>
          </a:p>
          <a:p>
            <a:pPr defTabSz="648000"/>
            <a:r>
              <a:rPr lang="fr-CA" sz="1600" b="1" dirty="0">
                <a:latin typeface="Segoe UI"/>
              </a:rPr>
              <a:t>				20410D‑LON‑SVR1 </a:t>
            </a:r>
            <a:endParaRPr lang="ru-RU" sz="1600" b="1" dirty="0">
              <a:latin typeface="Segoe UI"/>
            </a:endParaRPr>
          </a:p>
          <a:p>
            <a:pPr marL="2603500" defTabSz="648000"/>
            <a:r>
              <a:rPr lang="en-US" sz="1600" b="1" dirty="0">
                <a:latin typeface="Segoe UI"/>
              </a:rPr>
              <a:t>20411D-LON-SVR4</a:t>
            </a:r>
          </a:p>
          <a:p>
            <a:pPr defTabSz="648000"/>
            <a:endParaRPr lang="ru-RU" sz="1600" b="1" dirty="0">
              <a:latin typeface="Segoe UI"/>
            </a:endParaRPr>
          </a:p>
          <a:p>
            <a:pPr defTabSz="648000"/>
            <a:r>
              <a:rPr lang="ru-RU" sz="1600" b="0" i="0" u="none" strike="noStrike" baseline="0" dirty="0">
                <a:latin typeface="Segoe UI"/>
              </a:rPr>
              <a:t>Имя пользователя</a:t>
            </a:r>
            <a:r>
              <a:rPr lang="en-US" sz="1600" b="0" i="0" u="none" strike="noStrike" baseline="0" dirty="0">
                <a:latin typeface="Segoe UI"/>
              </a:rPr>
              <a:t>		</a:t>
            </a:r>
            <a:r>
              <a:rPr lang="en-US" sz="1600" b="1" i="0" u="none" strike="noStrike" baseline="0" dirty="0" err="1">
                <a:latin typeface="Segoe UI"/>
              </a:rPr>
              <a:t>Adatum</a:t>
            </a:r>
            <a:r>
              <a:rPr lang="en-US" sz="1600" b="1" i="0" u="none" strike="noStrike" baseline="0" dirty="0">
                <a:latin typeface="Segoe UI"/>
              </a:rPr>
              <a:t>\Administrator</a:t>
            </a:r>
            <a:r>
              <a:rPr lang="en-US" sz="1600" b="0" i="0" u="none" strike="noStrike" baseline="0" dirty="0">
                <a:latin typeface="Segoe UI"/>
              </a:rPr>
              <a:t>	</a:t>
            </a:r>
          </a:p>
          <a:p>
            <a:pPr defTabSz="648000"/>
            <a:r>
              <a:rPr lang="ru-RU" sz="1600" b="0" i="0" u="none" strike="noStrike" baseline="0" dirty="0">
                <a:latin typeface="Segoe UI"/>
              </a:rPr>
              <a:t>Пароль  </a:t>
            </a:r>
            <a:r>
              <a:rPr lang="en-US" sz="1600" b="0" i="0" u="none" strike="noStrike" baseline="0" dirty="0">
                <a:latin typeface="Segoe UI"/>
              </a:rPr>
              <a:t>		</a:t>
            </a:r>
            <a:r>
              <a:rPr lang="ru-RU" sz="1600" b="0" i="0" u="none" strike="noStrike" baseline="0" dirty="0">
                <a:latin typeface="Segoe UI"/>
              </a:rPr>
              <a:t>            </a:t>
            </a:r>
            <a:r>
              <a:rPr lang="en-US" sz="1600" b="1" i="0" u="none" strike="noStrike" baseline="0" dirty="0">
                <a:latin typeface="Segoe UI"/>
              </a:rPr>
              <a:t>Pa$$w0rd</a:t>
            </a:r>
            <a:r>
              <a:rPr lang="en-US" sz="1600" b="0" i="0" u="none" strike="noStrike" baseline="0" dirty="0">
                <a:latin typeface="Segoe UI"/>
              </a:rPr>
              <a:t>	</a:t>
            </a:r>
          </a:p>
        </p:txBody>
      </p:sp>
      <p:sp>
        <p:nvSpPr>
          <p:cNvPr id="12" name="Прямоугольник: скругленные углы 11"/>
          <p:cNvSpPr/>
          <p:nvPr/>
        </p:nvSpPr>
        <p:spPr>
          <a:xfrm>
            <a:off x="6902407" y="2218319"/>
            <a:ext cx="5074317" cy="3773178"/>
          </a:xfrm>
          <a:prstGeom prst="round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54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13" name="TextBox 12"/>
          <p:cNvSpPr txBox="1"/>
          <p:nvPr/>
        </p:nvSpPr>
        <p:spPr>
          <a:xfrm>
            <a:off x="1485780" y="5925450"/>
            <a:ext cx="3602909" cy="400110"/>
          </a:xfrm>
          <a:prstGeom prst="rect">
            <a:avLst/>
          </a:prstGeom>
          <a:noFill/>
        </p:spPr>
        <p:txBody>
          <a:bodyPr vert="horz" wrap="none" rtlCol="0">
            <a:spAutoFit/>
          </a:bodyPr>
          <a:lstStyle/>
          <a:p>
            <a:r>
              <a:rPr lang="ru-RU" sz="2000" b="1" dirty="0">
                <a:solidFill>
                  <a:srgbClr val="C00000"/>
                </a:solidFill>
                <a:latin typeface="Segoe UI"/>
              </a:rPr>
              <a:t>Расчетное время: 45 минут</a:t>
            </a:r>
            <a:endParaRPr lang="en-CA" sz="2000" b="1" dirty="0">
              <a:solidFill>
                <a:srgbClr val="C00000"/>
              </a:solidFill>
              <a:latin typeface="Segoe UI"/>
            </a:endParaRPr>
          </a:p>
        </p:txBody>
      </p:sp>
      <p:sp>
        <p:nvSpPr>
          <p:cNvPr id="18" name="Прямоугольник 17"/>
          <p:cNvSpPr/>
          <p:nvPr/>
        </p:nvSpPr>
        <p:spPr>
          <a:xfrm>
            <a:off x="8536575" y="1485571"/>
            <a:ext cx="1691489" cy="461665"/>
          </a:xfrm>
          <a:prstGeom prst="rect">
            <a:avLst/>
          </a:prstGeom>
        </p:spPr>
        <p:txBody>
          <a:bodyPr wrap="none">
            <a:spAutoFit/>
          </a:bodyPr>
          <a:lstStyle/>
          <a:p>
            <a:r>
              <a:rPr lang="ru-RU" sz="2400" b="1" dirty="0">
                <a:latin typeface="Arial" panose="020B0604020202020204" pitchFamily="34" charset="0"/>
                <a:cs typeface="Arial" panose="020B0604020202020204" pitchFamily="34" charset="0"/>
              </a:rPr>
              <a:t>Сценарий</a:t>
            </a:r>
          </a:p>
        </p:txBody>
      </p:sp>
      <p:sp>
        <p:nvSpPr>
          <p:cNvPr id="4" name="Прямоугольник 3"/>
          <p:cNvSpPr/>
          <p:nvPr/>
        </p:nvSpPr>
        <p:spPr>
          <a:xfrm>
            <a:off x="7225570" y="2384735"/>
            <a:ext cx="4529593" cy="3293209"/>
          </a:xfrm>
          <a:prstGeom prst="rect">
            <a:avLst/>
          </a:prstGeom>
        </p:spPr>
        <p:txBody>
          <a:bodyPr wrap="square">
            <a:spAutoFit/>
          </a:bodyPr>
          <a:lstStyle/>
          <a:p>
            <a:pPr algn="just">
              <a:spcAft>
                <a:spcPts val="600"/>
              </a:spcAft>
            </a:pPr>
            <a:r>
              <a:rPr lang="ru-RU" sz="1600" dirty="0">
                <a:latin typeface="Arial" panose="020B0604020202020204" pitchFamily="34" charset="0"/>
                <a:cs typeface="Arial" panose="020B0604020202020204" pitchFamily="34" charset="0"/>
              </a:rPr>
              <a:t>A. </a:t>
            </a:r>
            <a:r>
              <a:rPr lang="ru-RU" sz="1600" dirty="0" err="1">
                <a:latin typeface="Arial" panose="020B0604020202020204" pitchFamily="34" charset="0"/>
                <a:cs typeface="Arial" panose="020B0604020202020204" pitchFamily="34" charset="0"/>
              </a:rPr>
              <a:t>Datum</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Corporation</a:t>
            </a:r>
            <a:r>
              <a:rPr lang="ru-RU" sz="1600" dirty="0">
                <a:latin typeface="Arial" panose="020B0604020202020204" pitchFamily="34" charset="0"/>
                <a:cs typeface="Arial" panose="020B0604020202020204" pitchFamily="34" charset="0"/>
              </a:rPr>
              <a:t> развернула новый филиал. Этот офис имеет только один сервер. Для соблюдения требований сотрудников филиала, необходимо настроить DFS. Для того, чтобы избежать выполнения удаленного резервного копирования, файловый ресурс общего доступа в филиале будет реплицирован  в головной офис для централизованного резервного копирования, также файлы филиала будут реплицироваться на сервер филиала, чтобы обеспечить более быстрый доступ.</a:t>
            </a:r>
          </a:p>
        </p:txBody>
      </p:sp>
    </p:spTree>
    <p:extLst>
      <p:ext uri="{BB962C8B-B14F-4D97-AF65-F5344CB8AC3E}">
        <p14:creationId xmlns:p14="http://schemas.microsoft.com/office/powerpoint/2010/main" val="670120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0909" y="95999"/>
            <a:ext cx="11864107"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Обзор модуля</a:t>
            </a:r>
            <a:endParaRPr lang="en-US" sz="3600" dirty="0">
              <a:solidFill>
                <a:schemeClr val="bg1"/>
              </a:solidFill>
              <a:latin typeface="+mj-lt"/>
            </a:endParaRPr>
          </a:p>
        </p:txBody>
      </p:sp>
      <p:sp>
        <p:nvSpPr>
          <p:cNvPr id="5" name="Text Placeholder 2"/>
          <p:cNvSpPr txBox="1">
            <a:spLocks/>
          </p:cNvSpPr>
          <p:nvPr/>
        </p:nvSpPr>
        <p:spPr bwMode="auto">
          <a:xfrm>
            <a:off x="490593" y="1238929"/>
            <a:ext cx="8119156" cy="204565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R="0" lvl="0" indent="-360000" algn="l" defTabSz="914400" rtl="0" eaLnBrk="1" fontAlgn="base" latinLnBrk="0" hangingPunct="1">
              <a:lnSpc>
                <a:spcPct val="100000"/>
              </a:lnSpc>
              <a:spcBef>
                <a:spcPts val="600"/>
              </a:spcBef>
              <a:spcAft>
                <a:spcPct val="0"/>
              </a:spcAft>
              <a:buClr>
                <a:srgbClr val="0070C0"/>
              </a:buClr>
              <a:buSzPct val="90000"/>
              <a:buFont typeface="Wingdings" panose="05000000000000000000" pitchFamily="2" charset="2"/>
              <a:buChar char="Ø"/>
              <a:tabLst/>
              <a:defRPr/>
            </a:pPr>
            <a:r>
              <a:rPr lang="ru-RU" sz="2200" kern="0" dirty="0">
                <a:solidFill>
                  <a:srgbClr val="000000"/>
                </a:solidFill>
                <a:latin typeface="Arial" panose="020B0604020202020204" pitchFamily="34" charset="0"/>
                <a:cs typeface="Arial" panose="020B0604020202020204" pitchFamily="34" charset="0"/>
              </a:rPr>
              <a:t>Обзорные вопросы</a:t>
            </a:r>
          </a:p>
          <a:p>
            <a:pPr marR="0" lvl="0" indent="-360000" algn="l" defTabSz="914400" rtl="0" eaLnBrk="1" fontAlgn="base" latinLnBrk="0" hangingPunct="1">
              <a:lnSpc>
                <a:spcPct val="100000"/>
              </a:lnSpc>
              <a:spcBef>
                <a:spcPts val="600"/>
              </a:spcBef>
              <a:spcAft>
                <a:spcPct val="0"/>
              </a:spcAft>
              <a:buClr>
                <a:srgbClr val="0070C0"/>
              </a:buClr>
              <a:buSzPct val="90000"/>
              <a:buFont typeface="Wingdings" panose="05000000000000000000" pitchFamily="2" charset="2"/>
              <a:buChar char="Ø"/>
              <a:tabLst/>
              <a:defRPr/>
            </a:pPr>
            <a:r>
              <a:rPr kumimoji="0" lang="ru-RU" sz="2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Инструментарий</a:t>
            </a:r>
          </a:p>
          <a:p>
            <a:pPr lvl="0" indent="-360000">
              <a:buFont typeface="Wingdings" panose="05000000000000000000" pitchFamily="2" charset="2"/>
              <a:buChar char="Ø"/>
              <a:defRPr/>
            </a:pPr>
            <a:r>
              <a:rPr lang="ru-RU" sz="2200" dirty="0">
                <a:latin typeface="Arial" panose="020B0604020202020204" pitchFamily="34" charset="0"/>
                <a:cs typeface="Arial" panose="020B0604020202020204" pitchFamily="34" charset="0"/>
              </a:rPr>
              <a:t>Рекомендации</a:t>
            </a:r>
            <a:r>
              <a:rPr lang="en-US" sz="2200" dirty="0">
                <a:latin typeface="Arial" panose="020B0604020202020204" pitchFamily="34" charset="0"/>
                <a:cs typeface="Arial" panose="020B0604020202020204" pitchFamily="34" charset="0"/>
              </a:rPr>
              <a:t>
</a:t>
            </a:r>
            <a:r>
              <a:rPr lang="ru-RU" sz="2200" dirty="0">
                <a:latin typeface="Arial" panose="020B0604020202020204" pitchFamily="34" charset="0"/>
                <a:cs typeface="Arial" panose="020B0604020202020204" pitchFamily="34" charset="0"/>
              </a:rPr>
              <a:t>Общие советы по устранению неисправностей</a:t>
            </a:r>
            <a:endParaRPr kumimoji="0" lang="en-CA" sz="2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9575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1706" y="63608"/>
            <a:ext cx="11197770"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Что такое права доступа к файлам?</a:t>
            </a:r>
          </a:p>
        </p:txBody>
      </p:sp>
      <p:sp>
        <p:nvSpPr>
          <p:cNvPr id="2" name="Прямоугольник 1"/>
          <p:cNvSpPr/>
          <p:nvPr/>
        </p:nvSpPr>
        <p:spPr>
          <a:xfrm>
            <a:off x="271679" y="875834"/>
            <a:ext cx="5644092" cy="4001095"/>
          </a:xfrm>
          <a:prstGeom prst="rect">
            <a:avLst/>
          </a:prstGeom>
        </p:spPr>
        <p:txBody>
          <a:bodyPr wrap="square">
            <a:spAutoFit/>
          </a:bodyPr>
          <a:lstStyle/>
          <a:p>
            <a:pPr>
              <a:spcBef>
                <a:spcPts val="600"/>
              </a:spcBef>
            </a:pPr>
            <a:endParaRPr lang="ru-RU" sz="1600" dirty="0">
              <a:latin typeface="Arial" panose="020B0604020202020204" pitchFamily="34" charset="0"/>
              <a:ea typeface="Segoe UI" pitchFamily="34" charset="0"/>
              <a:cs typeface="Arial" panose="020B0604020202020204" pitchFamily="34" charset="0"/>
            </a:endParaRPr>
          </a:p>
          <a:p>
            <a:pPr marL="285750" indent="-285750">
              <a:spcBef>
                <a:spcPts val="600"/>
              </a:spcBef>
              <a:buClr>
                <a:schemeClr val="accent1">
                  <a:lumMod val="75000"/>
                </a:schemeClr>
              </a:buClr>
              <a:buFont typeface="Wingdings" panose="05000000000000000000" pitchFamily="2" charset="2"/>
              <a:buChar char="Ø"/>
            </a:pPr>
            <a:r>
              <a:rPr lang="ru-RU" sz="1600" dirty="0">
                <a:latin typeface="Arial" panose="020B0604020202020204" pitchFamily="34" charset="0"/>
                <a:ea typeface="Segoe UI" pitchFamily="34" charset="0"/>
                <a:cs typeface="Arial" panose="020B0604020202020204" pitchFamily="34" charset="0"/>
              </a:rPr>
              <a:t>Права доступа контролируют доступа к файлам и папкам  NTFS или REFS</a:t>
            </a:r>
          </a:p>
          <a:p>
            <a:pPr marL="285750" indent="-285750">
              <a:spcBef>
                <a:spcPts val="600"/>
              </a:spcBef>
              <a:buClr>
                <a:schemeClr val="accent1">
                  <a:lumMod val="75000"/>
                </a:schemeClr>
              </a:buClr>
              <a:buFont typeface="Wingdings" panose="05000000000000000000" pitchFamily="2" charset="2"/>
              <a:buChar char="Ø"/>
            </a:pPr>
            <a:r>
              <a:rPr lang="ru-RU" sz="1600" dirty="0">
                <a:latin typeface="Arial" panose="020B0604020202020204" pitchFamily="34" charset="0"/>
                <a:ea typeface="Segoe UI" pitchFamily="34" charset="0"/>
                <a:cs typeface="Arial" panose="020B0604020202020204" pitchFamily="34" charset="0"/>
              </a:rPr>
              <a:t>Права доступа к файлам:</a:t>
            </a:r>
            <a:br>
              <a:rPr lang="ru-RU" sz="1600" dirty="0">
                <a:latin typeface="Arial" panose="020B0604020202020204" pitchFamily="34" charset="0"/>
                <a:ea typeface="Segoe UI" pitchFamily="34" charset="0"/>
                <a:cs typeface="Arial" panose="020B0604020202020204" pitchFamily="34" charset="0"/>
              </a:rPr>
            </a:br>
            <a:r>
              <a:rPr lang="ru-RU" sz="1600" dirty="0">
                <a:latin typeface="Arial" panose="020B0604020202020204" pitchFamily="34" charset="0"/>
                <a:ea typeface="Segoe UI" pitchFamily="34" charset="0"/>
                <a:cs typeface="Arial" panose="020B0604020202020204" pitchFamily="34" charset="0"/>
              </a:rPr>
              <a:t>Сконфигурированы для файлов или папок</a:t>
            </a:r>
          </a:p>
          <a:p>
            <a:pPr marL="285750" indent="-285750">
              <a:spcBef>
                <a:spcPts val="600"/>
              </a:spcBef>
              <a:buClr>
                <a:schemeClr val="accent1">
                  <a:lumMod val="75000"/>
                </a:schemeClr>
              </a:buClr>
              <a:buFont typeface="Wingdings" panose="05000000000000000000" pitchFamily="2" charset="2"/>
              <a:buChar char="Ø"/>
            </a:pPr>
            <a:r>
              <a:rPr lang="ru-RU" sz="1600" dirty="0">
                <a:latin typeface="Arial" panose="020B0604020202020204" pitchFamily="34" charset="0"/>
                <a:ea typeface="Segoe UI" pitchFamily="34" charset="0"/>
                <a:cs typeface="Arial" panose="020B0604020202020204" pitchFamily="34" charset="0"/>
              </a:rPr>
              <a:t>Могут быть разрешены или запрещены</a:t>
            </a:r>
          </a:p>
          <a:p>
            <a:pPr marL="285750" indent="-285750">
              <a:spcBef>
                <a:spcPts val="600"/>
              </a:spcBef>
              <a:buClr>
                <a:schemeClr val="accent1">
                  <a:lumMod val="75000"/>
                </a:schemeClr>
              </a:buClr>
              <a:buFont typeface="Wingdings" panose="05000000000000000000" pitchFamily="2" charset="2"/>
              <a:buChar char="Ø"/>
            </a:pPr>
            <a:r>
              <a:rPr lang="ru-RU" sz="1600" dirty="0">
                <a:latin typeface="Arial" panose="020B0604020202020204" pitchFamily="34" charset="0"/>
                <a:ea typeface="Segoe UI" pitchFamily="34" charset="0"/>
                <a:cs typeface="Arial" panose="020B0604020202020204" pitchFamily="34" charset="0"/>
              </a:rPr>
              <a:t>Наследуются от родительских папок</a:t>
            </a:r>
          </a:p>
          <a:p>
            <a:pPr marL="285750" lvl="1" indent="-285750">
              <a:spcBef>
                <a:spcPts val="600"/>
              </a:spcBef>
              <a:buClr>
                <a:schemeClr val="accent1">
                  <a:lumMod val="75000"/>
                </a:schemeClr>
              </a:buClr>
              <a:buFont typeface="Wingdings" panose="05000000000000000000" pitchFamily="2" charset="2"/>
              <a:buChar char="Ø"/>
            </a:pPr>
            <a:r>
              <a:rPr lang="ru-RU" sz="1600" dirty="0">
                <a:latin typeface="Arial" panose="020B0604020202020204" pitchFamily="34" charset="0"/>
                <a:ea typeface="Segoe UI" pitchFamily="34" charset="0"/>
                <a:cs typeface="Arial" panose="020B0604020202020204" pitchFamily="34" charset="0"/>
              </a:rPr>
              <a:t>Приоритет конфликтных разрешений:</a:t>
            </a:r>
          </a:p>
          <a:p>
            <a:pPr lvl="1">
              <a:lnSpc>
                <a:spcPct val="150000"/>
              </a:lnSpc>
              <a:spcBef>
                <a:spcPts val="600"/>
              </a:spcBef>
            </a:pPr>
            <a:r>
              <a:rPr lang="ru-RU" sz="1600" dirty="0">
                <a:latin typeface="Arial" panose="020B0604020202020204" pitchFamily="34" charset="0"/>
                <a:ea typeface="Segoe UI" pitchFamily="34" charset="0"/>
                <a:cs typeface="Arial" panose="020B0604020202020204" pitchFamily="34" charset="0"/>
              </a:rPr>
              <a:t>1. Явно назначенное «Запретить»</a:t>
            </a:r>
            <a:br>
              <a:rPr lang="ru-RU" sz="1600" dirty="0">
                <a:latin typeface="Arial" panose="020B0604020202020204" pitchFamily="34" charset="0"/>
                <a:ea typeface="Segoe UI" pitchFamily="34" charset="0"/>
                <a:cs typeface="Arial" panose="020B0604020202020204" pitchFamily="34" charset="0"/>
              </a:rPr>
            </a:br>
            <a:r>
              <a:rPr lang="ru-RU" sz="1600" dirty="0">
                <a:latin typeface="Arial" panose="020B0604020202020204" pitchFamily="34" charset="0"/>
                <a:ea typeface="Segoe UI" pitchFamily="34" charset="0"/>
                <a:cs typeface="Arial" panose="020B0604020202020204" pitchFamily="34" charset="0"/>
              </a:rPr>
              <a:t>2. Явно назначенное «Разрешить»</a:t>
            </a:r>
            <a:br>
              <a:rPr lang="ru-RU" sz="1600" dirty="0">
                <a:latin typeface="Arial" panose="020B0604020202020204" pitchFamily="34" charset="0"/>
                <a:ea typeface="Segoe UI" pitchFamily="34" charset="0"/>
                <a:cs typeface="Arial" panose="020B0604020202020204" pitchFamily="34" charset="0"/>
              </a:rPr>
            </a:br>
            <a:r>
              <a:rPr lang="ru-RU" sz="1600" dirty="0">
                <a:latin typeface="Arial" panose="020B0604020202020204" pitchFamily="34" charset="0"/>
                <a:ea typeface="Segoe UI" pitchFamily="34" charset="0"/>
                <a:cs typeface="Arial" panose="020B0604020202020204" pitchFamily="34" charset="0"/>
              </a:rPr>
              <a:t>3. Унаследованное «Запретить»</a:t>
            </a:r>
            <a:br>
              <a:rPr lang="ru-RU" sz="1600" dirty="0">
                <a:latin typeface="Arial" panose="020B0604020202020204" pitchFamily="34" charset="0"/>
                <a:ea typeface="Segoe UI" pitchFamily="34" charset="0"/>
                <a:cs typeface="Arial" panose="020B0604020202020204" pitchFamily="34" charset="0"/>
              </a:rPr>
            </a:br>
            <a:r>
              <a:rPr lang="ru-RU" sz="1600" dirty="0">
                <a:latin typeface="Arial" panose="020B0604020202020204" pitchFamily="34" charset="0"/>
                <a:ea typeface="Segoe UI" pitchFamily="34" charset="0"/>
                <a:cs typeface="Arial" panose="020B0604020202020204" pitchFamily="34" charset="0"/>
              </a:rPr>
              <a:t>4. Унаследованное «Разрешить»</a:t>
            </a:r>
          </a:p>
        </p:txBody>
      </p:sp>
      <p:grpSp>
        <p:nvGrpSpPr>
          <p:cNvPr id="1025" name="Группа 1024"/>
          <p:cNvGrpSpPr/>
          <p:nvPr/>
        </p:nvGrpSpPr>
        <p:grpSpPr>
          <a:xfrm>
            <a:off x="5915771" y="1454181"/>
            <a:ext cx="5724161" cy="2685374"/>
            <a:chOff x="5815315" y="1533694"/>
            <a:chExt cx="5724161" cy="2685374"/>
          </a:xfrm>
        </p:grpSpPr>
        <p:grpSp>
          <p:nvGrpSpPr>
            <p:cNvPr id="126" name="Группа 125"/>
            <p:cNvGrpSpPr/>
            <p:nvPr/>
          </p:nvGrpSpPr>
          <p:grpSpPr>
            <a:xfrm>
              <a:off x="5815315" y="1533694"/>
              <a:ext cx="5724161" cy="2685374"/>
              <a:chOff x="5606673" y="1734517"/>
              <a:chExt cx="5724161" cy="2685374"/>
            </a:xfrm>
          </p:grpSpPr>
          <p:cxnSp>
            <p:nvCxnSpPr>
              <p:cNvPr id="135" name="Прямая соединительная линия 134"/>
              <p:cNvCxnSpPr/>
              <p:nvPr/>
            </p:nvCxnSpPr>
            <p:spPr>
              <a:xfrm flipH="1">
                <a:off x="9866971" y="4124683"/>
                <a:ext cx="6474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Прямая соединительная линия 133"/>
              <p:cNvCxnSpPr/>
              <p:nvPr/>
            </p:nvCxnSpPr>
            <p:spPr>
              <a:xfrm flipH="1">
                <a:off x="9866971" y="3534508"/>
                <a:ext cx="6474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Прямая соединительная линия 132"/>
              <p:cNvCxnSpPr/>
              <p:nvPr/>
            </p:nvCxnSpPr>
            <p:spPr>
              <a:xfrm flipH="1">
                <a:off x="9893451" y="2900496"/>
                <a:ext cx="6474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Прямая соединительная линия 131"/>
              <p:cNvCxnSpPr/>
              <p:nvPr/>
            </p:nvCxnSpPr>
            <p:spPr>
              <a:xfrm flipH="1">
                <a:off x="7386308" y="4107704"/>
                <a:ext cx="6474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Прямая соединительная линия 130"/>
              <p:cNvCxnSpPr/>
              <p:nvPr/>
            </p:nvCxnSpPr>
            <p:spPr>
              <a:xfrm flipH="1">
                <a:off x="7404352" y="3518606"/>
                <a:ext cx="6474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Прямая соединительная линия 127"/>
              <p:cNvCxnSpPr/>
              <p:nvPr/>
            </p:nvCxnSpPr>
            <p:spPr>
              <a:xfrm flipH="1">
                <a:off x="7395716" y="2900496"/>
                <a:ext cx="6474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amp;Kcy;&amp;acy;&amp;rcy;&amp;tcy;&amp;icy;&amp;ncy;&amp;kcy;&amp;icy; &amp;pcy;&amp;ocy; &amp;zcy;&amp;acy;&amp;pcy;&amp;rcy;&amp;ocy;&amp;scy;&amp;ucy; folder icon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9143" y="1772023"/>
                <a:ext cx="832692" cy="832692"/>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6" descr="&amp;Kcy;&amp;acy;&amp;rcy;&amp;tcy;&amp;icy;&amp;ncy;&amp;kcy;&amp;icy; &amp;pcy;&amp;ocy; &amp;zcy;&amp;acy;&amp;pcy;&amp;rcy;&amp;ocy;&amp;scy;&amp;ucy; folder icon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33568" y="1772023"/>
                <a:ext cx="832692" cy="832692"/>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6" descr="&amp;Kcy;&amp;acy;&amp;rcy;&amp;tcy;&amp;icy;&amp;ncy;&amp;kcy;&amp;icy; &amp;pcy;&amp;ocy; &amp;zcy;&amp;acy;&amp;pcy;&amp;rcy;&amp;ocy;&amp;scy;&amp;ucy; folder icon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35852" y="2555347"/>
                <a:ext cx="642068" cy="642068"/>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6" descr="&amp;Kcy;&amp;acy;&amp;rcy;&amp;tcy;&amp;icy;&amp;ncy;&amp;kcy;&amp;icy; &amp;pcy;&amp;ocy; &amp;zcy;&amp;acy;&amp;pcy;&amp;rcy;&amp;ocy;&amp;scy;&amp;ucy; folder icon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21553" y="3166585"/>
                <a:ext cx="642068" cy="642068"/>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6" descr="&amp;Kcy;&amp;acy;&amp;rcy;&amp;tcy;&amp;icy;&amp;ncy;&amp;kcy;&amp;icy; &amp;pcy;&amp;ocy; &amp;zcy;&amp;acy;&amp;pcy;&amp;rcy;&amp;ocy;&amp;scy;&amp;ucy; folder icon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8033" y="3777823"/>
                <a:ext cx="642068" cy="642068"/>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6" descr="&amp;Kcy;&amp;acy;&amp;rcy;&amp;tcy;&amp;icy;&amp;ncy;&amp;kcy;&amp;icy; &amp;pcy;&amp;ocy; &amp;zcy;&amp;acy;&amp;pcy;&amp;rcy;&amp;ocy;&amp;scy;&amp;ucy; folder icon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8754" y="2579462"/>
                <a:ext cx="642068" cy="642068"/>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6" descr="&amp;Kcy;&amp;acy;&amp;rcy;&amp;tcy;&amp;icy;&amp;ncy;&amp;kcy;&amp;icy; &amp;pcy;&amp;ocy; &amp;zcy;&amp;acy;&amp;pcy;&amp;rcy;&amp;ocy;&amp;scy;&amp;ucy; folder icon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8754" y="3197415"/>
                <a:ext cx="642068" cy="642068"/>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6" descr="&amp;Kcy;&amp;acy;&amp;rcy;&amp;tcy;&amp;icy;&amp;ncy;&amp;kcy;&amp;icy; &amp;pcy;&amp;ocy; &amp;zcy;&amp;acy;&amp;pcy;&amp;rcy;&amp;ocy;&amp;scy;&amp;ucy; folder icon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4455" y="3777823"/>
                <a:ext cx="642068" cy="642068"/>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34" descr="EndUser_CiscoWork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3909" y="2158182"/>
                <a:ext cx="692315" cy="996293"/>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34" descr="EndUser_CiscoWork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24107" y="1734517"/>
                <a:ext cx="692315" cy="996293"/>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3" descr="Ma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8875662" y="1734517"/>
                <a:ext cx="403042" cy="1227345"/>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5606673" y="3215633"/>
                <a:ext cx="1789043" cy="461665"/>
              </a:xfrm>
              <a:prstGeom prst="rect">
                <a:avLst/>
              </a:prstGeom>
              <a:noFill/>
            </p:spPr>
            <p:txBody>
              <a:bodyPr wrap="square" rtlCol="0">
                <a:spAutoFit/>
              </a:bodyPr>
              <a:lstStyle/>
              <a:p>
                <a:pPr algn="ctr"/>
                <a:r>
                  <a:rPr lang="ru-RU" sz="1200" dirty="0">
                    <a:latin typeface="Arial" panose="020B0604020202020204" pitchFamily="34" charset="0"/>
                    <a:cs typeface="Arial" panose="020B0604020202020204" pitchFamily="34" charset="0"/>
                  </a:rPr>
                  <a:t>Финансовые менеджеры</a:t>
                </a:r>
              </a:p>
            </p:txBody>
          </p:sp>
          <p:sp>
            <p:nvSpPr>
              <p:cNvPr id="111" name="TextBox 110"/>
              <p:cNvSpPr txBox="1"/>
              <p:nvPr/>
            </p:nvSpPr>
            <p:spPr>
              <a:xfrm>
                <a:off x="8529628" y="3017635"/>
                <a:ext cx="1337343" cy="461665"/>
              </a:xfrm>
              <a:prstGeom prst="rect">
                <a:avLst/>
              </a:prstGeom>
              <a:noFill/>
            </p:spPr>
            <p:txBody>
              <a:bodyPr wrap="square" rtlCol="0">
                <a:spAutoFit/>
              </a:bodyPr>
              <a:lstStyle/>
              <a:p>
                <a:pPr algn="ctr"/>
                <a:r>
                  <a:rPr lang="ru-RU" sz="1200" dirty="0">
                    <a:latin typeface="Arial" panose="020B0604020202020204" pitchFamily="34" charset="0"/>
                    <a:cs typeface="Arial" panose="020B0604020202020204" pitchFamily="34" charset="0"/>
                  </a:rPr>
                  <a:t>Начальник отдела</a:t>
                </a:r>
              </a:p>
            </p:txBody>
          </p:sp>
          <p:sp>
            <p:nvSpPr>
              <p:cNvPr id="112" name="TextBox 111"/>
              <p:cNvSpPr txBox="1"/>
              <p:nvPr/>
            </p:nvSpPr>
            <p:spPr>
              <a:xfrm>
                <a:off x="6953848" y="2118717"/>
                <a:ext cx="1337343" cy="276999"/>
              </a:xfrm>
              <a:prstGeom prst="rect">
                <a:avLst/>
              </a:prstGeom>
              <a:noFill/>
            </p:spPr>
            <p:txBody>
              <a:bodyPr wrap="square" rtlCol="0">
                <a:spAutoFit/>
              </a:bodyPr>
              <a:lstStyle/>
              <a:p>
                <a:pPr algn="ctr"/>
                <a:r>
                  <a:rPr lang="ru-RU" sz="1200" dirty="0">
                    <a:latin typeface="Arial" panose="020B0604020202020204" pitchFamily="34" charset="0"/>
                    <a:cs typeface="Arial" panose="020B0604020202020204" pitchFamily="34" charset="0"/>
                  </a:rPr>
                  <a:t>Финансы</a:t>
                </a:r>
              </a:p>
            </p:txBody>
          </p:sp>
          <p:sp>
            <p:nvSpPr>
              <p:cNvPr id="113" name="TextBox 112"/>
              <p:cNvSpPr txBox="1"/>
              <p:nvPr/>
            </p:nvSpPr>
            <p:spPr>
              <a:xfrm>
                <a:off x="9381242" y="2074429"/>
                <a:ext cx="1337343" cy="276999"/>
              </a:xfrm>
              <a:prstGeom prst="rect">
                <a:avLst/>
              </a:prstGeom>
              <a:noFill/>
            </p:spPr>
            <p:txBody>
              <a:bodyPr wrap="square" rtlCol="0">
                <a:spAutoFit/>
              </a:bodyPr>
              <a:lstStyle/>
              <a:p>
                <a:pPr algn="ctr"/>
                <a:r>
                  <a:rPr lang="ru-RU" sz="1200" dirty="0">
                    <a:latin typeface="Arial" panose="020B0604020202020204" pitchFamily="34" charset="0"/>
                    <a:cs typeface="Arial" panose="020B0604020202020204" pitchFamily="34" charset="0"/>
                  </a:rPr>
                  <a:t>Финансы</a:t>
                </a:r>
              </a:p>
            </p:txBody>
          </p:sp>
          <p:sp>
            <p:nvSpPr>
              <p:cNvPr id="114" name="TextBox 113"/>
              <p:cNvSpPr txBox="1"/>
              <p:nvPr/>
            </p:nvSpPr>
            <p:spPr>
              <a:xfrm>
                <a:off x="7551116" y="2774524"/>
                <a:ext cx="1337343" cy="276999"/>
              </a:xfrm>
              <a:prstGeom prst="rect">
                <a:avLst/>
              </a:prstGeom>
              <a:noFill/>
            </p:spPr>
            <p:txBody>
              <a:bodyPr wrap="square" rtlCol="0">
                <a:spAutoFit/>
              </a:bodyPr>
              <a:lstStyle/>
              <a:p>
                <a:pPr algn="ctr"/>
                <a:r>
                  <a:rPr lang="ru-RU" sz="1200" dirty="0">
                    <a:latin typeface="Arial" panose="020B0604020202020204" pitchFamily="34" charset="0"/>
                    <a:cs typeface="Arial" panose="020B0604020202020204" pitchFamily="34" charset="0"/>
                  </a:rPr>
                  <a:t>Бюджет</a:t>
                </a:r>
              </a:p>
            </p:txBody>
          </p:sp>
          <p:sp>
            <p:nvSpPr>
              <p:cNvPr id="115" name="TextBox 114"/>
              <p:cNvSpPr txBox="1"/>
              <p:nvPr/>
            </p:nvSpPr>
            <p:spPr>
              <a:xfrm>
                <a:off x="7545520" y="3420268"/>
                <a:ext cx="1337343" cy="276999"/>
              </a:xfrm>
              <a:prstGeom prst="rect">
                <a:avLst/>
              </a:prstGeom>
              <a:noFill/>
            </p:spPr>
            <p:txBody>
              <a:bodyPr wrap="square" rtlCol="0">
                <a:spAutoFit/>
              </a:bodyPr>
              <a:lstStyle/>
              <a:p>
                <a:pPr algn="ctr"/>
                <a:r>
                  <a:rPr lang="ru-RU" sz="1200" dirty="0">
                    <a:latin typeface="Arial" panose="020B0604020202020204" pitchFamily="34" charset="0"/>
                    <a:cs typeface="Arial" panose="020B0604020202020204" pitchFamily="34" charset="0"/>
                  </a:rPr>
                  <a:t>Отчеты</a:t>
                </a:r>
              </a:p>
            </p:txBody>
          </p:sp>
          <p:sp>
            <p:nvSpPr>
              <p:cNvPr id="116" name="TextBox 115"/>
              <p:cNvSpPr txBox="1"/>
              <p:nvPr/>
            </p:nvSpPr>
            <p:spPr>
              <a:xfrm>
                <a:off x="7536817" y="4017854"/>
                <a:ext cx="1337343" cy="276999"/>
              </a:xfrm>
              <a:prstGeom prst="rect">
                <a:avLst/>
              </a:prstGeom>
              <a:noFill/>
            </p:spPr>
            <p:txBody>
              <a:bodyPr wrap="square" rtlCol="0">
                <a:spAutoFit/>
              </a:bodyPr>
              <a:lstStyle/>
              <a:p>
                <a:pPr algn="ctr"/>
                <a:r>
                  <a:rPr lang="ru-RU" sz="1200" dirty="0">
                    <a:latin typeface="Arial" panose="020B0604020202020204" pitchFamily="34" charset="0"/>
                    <a:cs typeface="Arial" panose="020B0604020202020204" pitchFamily="34" charset="0"/>
                  </a:rPr>
                  <a:t>З/П</a:t>
                </a:r>
              </a:p>
            </p:txBody>
          </p:sp>
          <p:sp>
            <p:nvSpPr>
              <p:cNvPr id="117" name="TextBox 116"/>
              <p:cNvSpPr txBox="1"/>
              <p:nvPr/>
            </p:nvSpPr>
            <p:spPr>
              <a:xfrm>
                <a:off x="9993491" y="2725875"/>
                <a:ext cx="1337343" cy="276999"/>
              </a:xfrm>
              <a:prstGeom prst="rect">
                <a:avLst/>
              </a:prstGeom>
              <a:noFill/>
            </p:spPr>
            <p:txBody>
              <a:bodyPr wrap="square" rtlCol="0">
                <a:spAutoFit/>
              </a:bodyPr>
              <a:lstStyle/>
              <a:p>
                <a:pPr algn="ctr"/>
                <a:r>
                  <a:rPr lang="ru-RU" sz="1200" dirty="0">
                    <a:latin typeface="Arial" panose="020B0604020202020204" pitchFamily="34" charset="0"/>
                    <a:cs typeface="Arial" panose="020B0604020202020204" pitchFamily="34" charset="0"/>
                  </a:rPr>
                  <a:t>Бюджет</a:t>
                </a:r>
              </a:p>
            </p:txBody>
          </p:sp>
          <p:sp>
            <p:nvSpPr>
              <p:cNvPr id="118" name="TextBox 117"/>
              <p:cNvSpPr txBox="1"/>
              <p:nvPr/>
            </p:nvSpPr>
            <p:spPr>
              <a:xfrm>
                <a:off x="9987895" y="3371619"/>
                <a:ext cx="1337343" cy="276999"/>
              </a:xfrm>
              <a:prstGeom prst="rect">
                <a:avLst/>
              </a:prstGeom>
              <a:noFill/>
            </p:spPr>
            <p:txBody>
              <a:bodyPr wrap="square" rtlCol="0">
                <a:spAutoFit/>
              </a:bodyPr>
              <a:lstStyle/>
              <a:p>
                <a:pPr algn="ctr"/>
                <a:r>
                  <a:rPr lang="ru-RU" sz="1200" dirty="0">
                    <a:latin typeface="Arial" panose="020B0604020202020204" pitchFamily="34" charset="0"/>
                    <a:cs typeface="Arial" panose="020B0604020202020204" pitchFamily="34" charset="0"/>
                  </a:rPr>
                  <a:t>Отчеты</a:t>
                </a:r>
              </a:p>
            </p:txBody>
          </p:sp>
          <p:sp>
            <p:nvSpPr>
              <p:cNvPr id="119" name="TextBox 118"/>
              <p:cNvSpPr txBox="1"/>
              <p:nvPr/>
            </p:nvSpPr>
            <p:spPr>
              <a:xfrm>
                <a:off x="9979192" y="3969205"/>
                <a:ext cx="1337343" cy="276999"/>
              </a:xfrm>
              <a:prstGeom prst="rect">
                <a:avLst/>
              </a:prstGeom>
              <a:noFill/>
            </p:spPr>
            <p:txBody>
              <a:bodyPr wrap="square" rtlCol="0">
                <a:spAutoFit/>
              </a:bodyPr>
              <a:lstStyle/>
              <a:p>
                <a:pPr algn="ctr"/>
                <a:r>
                  <a:rPr lang="ru-RU" sz="1200" dirty="0">
                    <a:latin typeface="Arial" panose="020B0604020202020204" pitchFamily="34" charset="0"/>
                    <a:cs typeface="Arial" panose="020B0604020202020204" pitchFamily="34" charset="0"/>
                  </a:rPr>
                  <a:t>З/П</a:t>
                </a:r>
              </a:p>
            </p:txBody>
          </p:sp>
          <p:cxnSp>
            <p:nvCxnSpPr>
              <p:cNvPr id="83" name="Прямая со стрелкой 82"/>
              <p:cNvCxnSpPr/>
              <p:nvPr/>
            </p:nvCxnSpPr>
            <p:spPr>
              <a:xfrm>
                <a:off x="6631388" y="2074429"/>
                <a:ext cx="567755" cy="0"/>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122" name="Прямая со стрелкой 121"/>
              <p:cNvCxnSpPr/>
              <p:nvPr/>
            </p:nvCxnSpPr>
            <p:spPr>
              <a:xfrm>
                <a:off x="9065813" y="2158182"/>
                <a:ext cx="567755" cy="0"/>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120" name="Прямая соединительная линия 119"/>
              <p:cNvCxnSpPr/>
              <p:nvPr/>
            </p:nvCxnSpPr>
            <p:spPr>
              <a:xfrm flipH="1">
                <a:off x="7398089" y="2504661"/>
                <a:ext cx="12527" cy="16109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Прямая соединительная линия 126"/>
              <p:cNvCxnSpPr/>
              <p:nvPr/>
            </p:nvCxnSpPr>
            <p:spPr>
              <a:xfrm flipH="1">
                <a:off x="9880924" y="2513689"/>
                <a:ext cx="12527" cy="16109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24" name="Крест 1023"/>
            <p:cNvSpPr/>
            <p:nvPr/>
          </p:nvSpPr>
          <p:spPr>
            <a:xfrm rot="2884330">
              <a:off x="8139710" y="2409535"/>
              <a:ext cx="603180" cy="601180"/>
            </a:xfrm>
            <a:prstGeom prst="plus">
              <a:avLst>
                <a:gd name="adj" fmla="val 41221"/>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32" name="Picture 8" descr="&amp;Kcy;&amp;acy;&amp;rcy;&amp;tcy;&amp;icy;&amp;ncy;&amp;kcy;&amp;icy; &amp;pcy;&amp;ocy; &amp;zcy;&amp;acy;&amp;pcy;&amp;rcy;&amp;ocy;&amp;scy;&amp;ucy; ok 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35340" y="2869504"/>
              <a:ext cx="500967" cy="500967"/>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8" descr="&amp;Kcy;&amp;acy;&amp;rcy;&amp;tcy;&amp;icy;&amp;ncy;&amp;kcy;&amp;icy; &amp;pcy;&amp;ocy; &amp;zcy;&amp;acy;&amp;pcy;&amp;rcy;&amp;ocy;&amp;scy;&amp;ucy; ok 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55398" y="3428904"/>
              <a:ext cx="500967" cy="500967"/>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8" descr="&amp;Kcy;&amp;acy;&amp;rcy;&amp;tcy;&amp;icy;&amp;ncy;&amp;kcy;&amp;icy; &amp;pcy;&amp;ocy; &amp;zcy;&amp;acy;&amp;pcy;&amp;rcy;&amp;ocy;&amp;scy;&amp;ucy; ok 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41180" y="2156307"/>
              <a:ext cx="500967" cy="500967"/>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8" descr="&amp;Kcy;&amp;acy;&amp;rcy;&amp;tcy;&amp;icy;&amp;ncy;&amp;kcy;&amp;icy; &amp;pcy;&amp;ocy; &amp;zcy;&amp;acy;&amp;pcy;&amp;rcy;&amp;ocy;&amp;scy;&amp;ucy; ok 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84810" y="2783188"/>
              <a:ext cx="500967" cy="500967"/>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8" descr="&amp;Kcy;&amp;acy;&amp;rcy;&amp;tcy;&amp;icy;&amp;ncy;&amp;kcy;&amp;icy; &amp;pcy;&amp;ocy; &amp;zcy;&amp;acy;&amp;pcy;&amp;rcy;&amp;ocy;&amp;scy;&amp;ucy; ok 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91690" y="3402345"/>
              <a:ext cx="500967" cy="500967"/>
            </a:xfrm>
            <a:prstGeom prst="rect">
              <a:avLst/>
            </a:prstGeom>
            <a:noFill/>
            <a:extLst>
              <a:ext uri="{909E8E84-426E-40DD-AFC4-6F175D3DCCD1}">
                <a14:hiddenFill xmlns:a14="http://schemas.microsoft.com/office/drawing/2010/main">
                  <a:solidFill>
                    <a:srgbClr val="FFFFFF"/>
                  </a:solidFill>
                </a14:hiddenFill>
              </a:ext>
            </a:extLst>
          </p:spPr>
        </p:pic>
      </p:grpSp>
      <p:sp>
        <p:nvSpPr>
          <p:cNvPr id="1027" name="Прямоугольник 1026"/>
          <p:cNvSpPr/>
          <p:nvPr/>
        </p:nvSpPr>
        <p:spPr>
          <a:xfrm>
            <a:off x="4429867" y="4250310"/>
            <a:ext cx="2134429" cy="201531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145" name="Прямоугольник 144"/>
          <p:cNvSpPr/>
          <p:nvPr/>
        </p:nvSpPr>
        <p:spPr>
          <a:xfrm>
            <a:off x="6616281" y="4243444"/>
            <a:ext cx="2134429" cy="201531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146" name="Прямоугольник 145"/>
          <p:cNvSpPr/>
          <p:nvPr/>
        </p:nvSpPr>
        <p:spPr>
          <a:xfrm>
            <a:off x="4429866" y="5468771"/>
            <a:ext cx="2134429" cy="796857"/>
          </a:xfrm>
          <a:prstGeom prst="rect">
            <a:avLst/>
          </a:prstGeom>
          <a:solidFill>
            <a:schemeClr val="accent1">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147" name="Прямоугольник 146"/>
          <p:cNvSpPr/>
          <p:nvPr/>
        </p:nvSpPr>
        <p:spPr>
          <a:xfrm>
            <a:off x="6620240" y="5346762"/>
            <a:ext cx="2134429" cy="91447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1" name="Полилиния: фигура 1030"/>
          <p:cNvSpPr/>
          <p:nvPr/>
        </p:nvSpPr>
        <p:spPr>
          <a:xfrm>
            <a:off x="5277202" y="5198071"/>
            <a:ext cx="1290832" cy="279043"/>
          </a:xfrm>
          <a:custGeom>
            <a:avLst/>
            <a:gdLst>
              <a:gd name="connsiteX0" fmla="*/ 7175 w 1290832"/>
              <a:gd name="connsiteY0" fmla="*/ 231820 h 279043"/>
              <a:gd name="connsiteX1" fmla="*/ 32933 w 1290832"/>
              <a:gd name="connsiteY1" fmla="*/ 210355 h 279043"/>
              <a:gd name="connsiteX2" fmla="*/ 58691 w 1290832"/>
              <a:gd name="connsiteY2" fmla="*/ 201769 h 279043"/>
              <a:gd name="connsiteX3" fmla="*/ 75862 w 1290832"/>
              <a:gd name="connsiteY3" fmla="*/ 193183 h 279043"/>
              <a:gd name="connsiteX4" fmla="*/ 105913 w 1290832"/>
              <a:gd name="connsiteY4" fmla="*/ 184598 h 279043"/>
              <a:gd name="connsiteX5" fmla="*/ 135964 w 1290832"/>
              <a:gd name="connsiteY5" fmla="*/ 167426 h 279043"/>
              <a:gd name="connsiteX6" fmla="*/ 148843 w 1290832"/>
              <a:gd name="connsiteY6" fmla="*/ 163133 h 279043"/>
              <a:gd name="connsiteX7" fmla="*/ 196065 w 1290832"/>
              <a:gd name="connsiteY7" fmla="*/ 145961 h 279043"/>
              <a:gd name="connsiteX8" fmla="*/ 208944 w 1290832"/>
              <a:gd name="connsiteY8" fmla="*/ 141668 h 279043"/>
              <a:gd name="connsiteX9" fmla="*/ 217530 w 1290832"/>
              <a:gd name="connsiteY9" fmla="*/ 128789 h 279043"/>
              <a:gd name="connsiteX10" fmla="*/ 230409 w 1290832"/>
              <a:gd name="connsiteY10" fmla="*/ 124496 h 279043"/>
              <a:gd name="connsiteX11" fmla="*/ 247581 w 1290832"/>
              <a:gd name="connsiteY11" fmla="*/ 115910 h 279043"/>
              <a:gd name="connsiteX12" fmla="*/ 273338 w 1290832"/>
              <a:gd name="connsiteY12" fmla="*/ 103031 h 279043"/>
              <a:gd name="connsiteX13" fmla="*/ 299096 w 1290832"/>
              <a:gd name="connsiteY13" fmla="*/ 77274 h 279043"/>
              <a:gd name="connsiteX14" fmla="*/ 329147 w 1290832"/>
              <a:gd name="connsiteY14" fmla="*/ 68688 h 279043"/>
              <a:gd name="connsiteX15" fmla="*/ 342026 w 1290832"/>
              <a:gd name="connsiteY15" fmla="*/ 64395 h 279043"/>
              <a:gd name="connsiteX16" fmla="*/ 350612 w 1290832"/>
              <a:gd name="connsiteY16" fmla="*/ 51516 h 279043"/>
              <a:gd name="connsiteX17" fmla="*/ 393541 w 1290832"/>
              <a:gd name="connsiteY17" fmla="*/ 34344 h 279043"/>
              <a:gd name="connsiteX18" fmla="*/ 406420 w 1290832"/>
              <a:gd name="connsiteY18" fmla="*/ 30051 h 279043"/>
              <a:gd name="connsiteX19" fmla="*/ 436471 w 1290832"/>
              <a:gd name="connsiteY19" fmla="*/ 21465 h 279043"/>
              <a:gd name="connsiteX20" fmla="*/ 445057 w 1290832"/>
              <a:gd name="connsiteY20" fmla="*/ 8586 h 279043"/>
              <a:gd name="connsiteX21" fmla="*/ 457936 w 1290832"/>
              <a:gd name="connsiteY21" fmla="*/ 4293 h 279043"/>
              <a:gd name="connsiteX22" fmla="*/ 500865 w 1290832"/>
              <a:gd name="connsiteY22" fmla="*/ 0 h 279043"/>
              <a:gd name="connsiteX23" fmla="*/ 870060 w 1290832"/>
              <a:gd name="connsiteY23" fmla="*/ 8586 h 279043"/>
              <a:gd name="connsiteX24" fmla="*/ 895817 w 1290832"/>
              <a:gd name="connsiteY24" fmla="*/ 21465 h 279043"/>
              <a:gd name="connsiteX25" fmla="*/ 912989 w 1290832"/>
              <a:gd name="connsiteY25" fmla="*/ 25758 h 279043"/>
              <a:gd name="connsiteX26" fmla="*/ 938747 w 1290832"/>
              <a:gd name="connsiteY26" fmla="*/ 34344 h 279043"/>
              <a:gd name="connsiteX27" fmla="*/ 951626 w 1290832"/>
              <a:gd name="connsiteY27" fmla="*/ 38637 h 279043"/>
              <a:gd name="connsiteX28" fmla="*/ 960212 w 1290832"/>
              <a:gd name="connsiteY28" fmla="*/ 51516 h 279043"/>
              <a:gd name="connsiteX29" fmla="*/ 990262 w 1290832"/>
              <a:gd name="connsiteY29" fmla="*/ 55809 h 279043"/>
              <a:gd name="connsiteX30" fmla="*/ 1011727 w 1290832"/>
              <a:gd name="connsiteY30" fmla="*/ 60102 h 279043"/>
              <a:gd name="connsiteX31" fmla="*/ 1037485 w 1290832"/>
              <a:gd name="connsiteY31" fmla="*/ 72981 h 279043"/>
              <a:gd name="connsiteX32" fmla="*/ 1076122 w 1290832"/>
              <a:gd name="connsiteY32" fmla="*/ 81567 h 279043"/>
              <a:gd name="connsiteX33" fmla="*/ 1243547 w 1290832"/>
              <a:gd name="connsiteY33" fmla="*/ 94445 h 279043"/>
              <a:gd name="connsiteX34" fmla="*/ 1269305 w 1290832"/>
              <a:gd name="connsiteY34" fmla="*/ 120203 h 279043"/>
              <a:gd name="connsiteX35" fmla="*/ 1282184 w 1290832"/>
              <a:gd name="connsiteY35" fmla="*/ 128789 h 279043"/>
              <a:gd name="connsiteX36" fmla="*/ 1290769 w 1290832"/>
              <a:gd name="connsiteY36" fmla="*/ 197476 h 279043"/>
              <a:gd name="connsiteX37" fmla="*/ 1286476 w 1290832"/>
              <a:gd name="connsiteY37" fmla="*/ 261871 h 279043"/>
              <a:gd name="connsiteX38" fmla="*/ 1273598 w 1290832"/>
              <a:gd name="connsiteY38" fmla="*/ 266164 h 279043"/>
              <a:gd name="connsiteX39" fmla="*/ 1256426 w 1290832"/>
              <a:gd name="connsiteY39" fmla="*/ 270457 h 279043"/>
              <a:gd name="connsiteX40" fmla="*/ 1243547 w 1290832"/>
              <a:gd name="connsiteY40" fmla="*/ 274750 h 279043"/>
              <a:gd name="connsiteX41" fmla="*/ 1209203 w 1290832"/>
              <a:gd name="connsiteY41" fmla="*/ 279043 h 279043"/>
              <a:gd name="connsiteX42" fmla="*/ 7175 w 1290832"/>
              <a:gd name="connsiteY42" fmla="*/ 274750 h 279043"/>
              <a:gd name="connsiteX43" fmla="*/ 7175 w 1290832"/>
              <a:gd name="connsiteY43" fmla="*/ 231820 h 27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90832" h="279043">
                <a:moveTo>
                  <a:pt x="7175" y="231820"/>
                </a:moveTo>
                <a:cubicBezTo>
                  <a:pt x="11468" y="221088"/>
                  <a:pt x="23279" y="215986"/>
                  <a:pt x="32933" y="210355"/>
                </a:cubicBezTo>
                <a:cubicBezTo>
                  <a:pt x="40751" y="205795"/>
                  <a:pt x="50596" y="205817"/>
                  <a:pt x="58691" y="201769"/>
                </a:cubicBezTo>
                <a:cubicBezTo>
                  <a:pt x="64415" y="198907"/>
                  <a:pt x="69870" y="195430"/>
                  <a:pt x="75862" y="193183"/>
                </a:cubicBezTo>
                <a:cubicBezTo>
                  <a:pt x="104923" y="182286"/>
                  <a:pt x="81685" y="194981"/>
                  <a:pt x="105913" y="184598"/>
                </a:cubicBezTo>
                <a:cubicBezTo>
                  <a:pt x="158597" y="162019"/>
                  <a:pt x="92850" y="188983"/>
                  <a:pt x="135964" y="167426"/>
                </a:cubicBezTo>
                <a:cubicBezTo>
                  <a:pt x="140011" y="165402"/>
                  <a:pt x="144606" y="164722"/>
                  <a:pt x="148843" y="163133"/>
                </a:cubicBezTo>
                <a:cubicBezTo>
                  <a:pt x="196631" y="145212"/>
                  <a:pt x="141948" y="164000"/>
                  <a:pt x="196065" y="145961"/>
                </a:cubicBezTo>
                <a:lnTo>
                  <a:pt x="208944" y="141668"/>
                </a:lnTo>
                <a:cubicBezTo>
                  <a:pt x="211806" y="137375"/>
                  <a:pt x="213501" y="132012"/>
                  <a:pt x="217530" y="128789"/>
                </a:cubicBezTo>
                <a:cubicBezTo>
                  <a:pt x="221064" y="125962"/>
                  <a:pt x="226250" y="126279"/>
                  <a:pt x="230409" y="124496"/>
                </a:cubicBezTo>
                <a:cubicBezTo>
                  <a:pt x="236291" y="121975"/>
                  <a:pt x="242025" y="119085"/>
                  <a:pt x="247581" y="115910"/>
                </a:cubicBezTo>
                <a:cubicBezTo>
                  <a:pt x="270883" y="102594"/>
                  <a:pt x="249726" y="110902"/>
                  <a:pt x="273338" y="103031"/>
                </a:cubicBezTo>
                <a:cubicBezTo>
                  <a:pt x="281553" y="90709"/>
                  <a:pt x="283815" y="84220"/>
                  <a:pt x="299096" y="77274"/>
                </a:cubicBezTo>
                <a:cubicBezTo>
                  <a:pt x="308580" y="72963"/>
                  <a:pt x="319169" y="71682"/>
                  <a:pt x="329147" y="68688"/>
                </a:cubicBezTo>
                <a:cubicBezTo>
                  <a:pt x="333481" y="67388"/>
                  <a:pt x="337733" y="65826"/>
                  <a:pt x="342026" y="64395"/>
                </a:cubicBezTo>
                <a:cubicBezTo>
                  <a:pt x="344888" y="60102"/>
                  <a:pt x="346964" y="55164"/>
                  <a:pt x="350612" y="51516"/>
                </a:cubicBezTo>
                <a:cubicBezTo>
                  <a:pt x="362107" y="40021"/>
                  <a:pt x="378849" y="38542"/>
                  <a:pt x="393541" y="34344"/>
                </a:cubicBezTo>
                <a:cubicBezTo>
                  <a:pt x="397892" y="33101"/>
                  <a:pt x="402069" y="31294"/>
                  <a:pt x="406420" y="30051"/>
                </a:cubicBezTo>
                <a:cubicBezTo>
                  <a:pt x="444154" y="19270"/>
                  <a:pt x="405592" y="31758"/>
                  <a:pt x="436471" y="21465"/>
                </a:cubicBezTo>
                <a:cubicBezTo>
                  <a:pt x="439333" y="17172"/>
                  <a:pt x="441028" y="11809"/>
                  <a:pt x="445057" y="8586"/>
                </a:cubicBezTo>
                <a:cubicBezTo>
                  <a:pt x="448591" y="5759"/>
                  <a:pt x="453463" y="4981"/>
                  <a:pt x="457936" y="4293"/>
                </a:cubicBezTo>
                <a:cubicBezTo>
                  <a:pt x="472150" y="2106"/>
                  <a:pt x="486555" y="1431"/>
                  <a:pt x="500865" y="0"/>
                </a:cubicBezTo>
                <a:lnTo>
                  <a:pt x="870060" y="8586"/>
                </a:lnTo>
                <a:cubicBezTo>
                  <a:pt x="883147" y="9027"/>
                  <a:pt x="884516" y="16622"/>
                  <a:pt x="895817" y="21465"/>
                </a:cubicBezTo>
                <a:cubicBezTo>
                  <a:pt x="901240" y="23789"/>
                  <a:pt x="907338" y="24063"/>
                  <a:pt x="912989" y="25758"/>
                </a:cubicBezTo>
                <a:cubicBezTo>
                  <a:pt x="921658" y="28359"/>
                  <a:pt x="930161" y="31482"/>
                  <a:pt x="938747" y="34344"/>
                </a:cubicBezTo>
                <a:lnTo>
                  <a:pt x="951626" y="38637"/>
                </a:lnTo>
                <a:cubicBezTo>
                  <a:pt x="954488" y="42930"/>
                  <a:pt x="955497" y="49420"/>
                  <a:pt x="960212" y="51516"/>
                </a:cubicBezTo>
                <a:cubicBezTo>
                  <a:pt x="969458" y="55626"/>
                  <a:pt x="980281" y="54146"/>
                  <a:pt x="990262" y="55809"/>
                </a:cubicBezTo>
                <a:cubicBezTo>
                  <a:pt x="997459" y="57009"/>
                  <a:pt x="1004648" y="58332"/>
                  <a:pt x="1011727" y="60102"/>
                </a:cubicBezTo>
                <a:cubicBezTo>
                  <a:pt x="1033308" y="65497"/>
                  <a:pt x="1016500" y="62488"/>
                  <a:pt x="1037485" y="72981"/>
                </a:cubicBezTo>
                <a:cubicBezTo>
                  <a:pt x="1048053" y="78265"/>
                  <a:pt x="1066229" y="79918"/>
                  <a:pt x="1076122" y="81567"/>
                </a:cubicBezTo>
                <a:cubicBezTo>
                  <a:pt x="1133213" y="119626"/>
                  <a:pt x="1070534" y="81136"/>
                  <a:pt x="1243547" y="94445"/>
                </a:cubicBezTo>
                <a:cubicBezTo>
                  <a:pt x="1254507" y="95288"/>
                  <a:pt x="1264247" y="115145"/>
                  <a:pt x="1269305" y="120203"/>
                </a:cubicBezTo>
                <a:cubicBezTo>
                  <a:pt x="1272953" y="123851"/>
                  <a:pt x="1277891" y="125927"/>
                  <a:pt x="1282184" y="128789"/>
                </a:cubicBezTo>
                <a:cubicBezTo>
                  <a:pt x="1291249" y="155992"/>
                  <a:pt x="1290769" y="151080"/>
                  <a:pt x="1290769" y="197476"/>
                </a:cubicBezTo>
                <a:cubicBezTo>
                  <a:pt x="1290769" y="218989"/>
                  <a:pt x="1291693" y="241001"/>
                  <a:pt x="1286476" y="261871"/>
                </a:cubicBezTo>
                <a:cubicBezTo>
                  <a:pt x="1285379" y="266261"/>
                  <a:pt x="1277949" y="264921"/>
                  <a:pt x="1273598" y="266164"/>
                </a:cubicBezTo>
                <a:cubicBezTo>
                  <a:pt x="1267925" y="267785"/>
                  <a:pt x="1262099" y="268836"/>
                  <a:pt x="1256426" y="270457"/>
                </a:cubicBezTo>
                <a:cubicBezTo>
                  <a:pt x="1252075" y="271700"/>
                  <a:pt x="1247999" y="273941"/>
                  <a:pt x="1243547" y="274750"/>
                </a:cubicBezTo>
                <a:cubicBezTo>
                  <a:pt x="1232196" y="276814"/>
                  <a:pt x="1220651" y="277612"/>
                  <a:pt x="1209203" y="279043"/>
                </a:cubicBezTo>
                <a:lnTo>
                  <a:pt x="7175" y="274750"/>
                </a:lnTo>
                <a:cubicBezTo>
                  <a:pt x="-6563" y="274507"/>
                  <a:pt x="2882" y="242552"/>
                  <a:pt x="7175" y="231820"/>
                </a:cubicBezTo>
                <a:close/>
              </a:path>
            </a:pathLst>
          </a:custGeom>
          <a:solidFill>
            <a:schemeClr val="accent1">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1029" name="Полилиния: фигура 1028"/>
          <p:cNvSpPr/>
          <p:nvPr/>
        </p:nvSpPr>
        <p:spPr>
          <a:xfrm>
            <a:off x="4412974" y="5201326"/>
            <a:ext cx="2178657" cy="279897"/>
          </a:xfrm>
          <a:custGeom>
            <a:avLst/>
            <a:gdLst>
              <a:gd name="connsiteX0" fmla="*/ 0 w 2178657"/>
              <a:gd name="connsiteY0" fmla="*/ 269172 h 279897"/>
              <a:gd name="connsiteX1" fmla="*/ 795130 w 2178657"/>
              <a:gd name="connsiteY1" fmla="*/ 253270 h 279897"/>
              <a:gd name="connsiteX2" fmla="*/ 1200647 w 2178657"/>
              <a:gd name="connsiteY2" fmla="*/ 38584 h 279897"/>
              <a:gd name="connsiteX3" fmla="*/ 1590261 w 2178657"/>
              <a:gd name="connsiteY3" fmla="*/ 6779 h 279897"/>
              <a:gd name="connsiteX4" fmla="*/ 2178657 w 2178657"/>
              <a:gd name="connsiteY4" fmla="*/ 118098 h 27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657" h="279897">
                <a:moveTo>
                  <a:pt x="0" y="269172"/>
                </a:moveTo>
                <a:cubicBezTo>
                  <a:pt x="297511" y="280436"/>
                  <a:pt x="595022" y="291701"/>
                  <a:pt x="795130" y="253270"/>
                </a:cubicBezTo>
                <a:cubicBezTo>
                  <a:pt x="995238" y="214839"/>
                  <a:pt x="1068125" y="79666"/>
                  <a:pt x="1200647" y="38584"/>
                </a:cubicBezTo>
                <a:cubicBezTo>
                  <a:pt x="1333169" y="-2498"/>
                  <a:pt x="1427259" y="-6473"/>
                  <a:pt x="1590261" y="6779"/>
                </a:cubicBezTo>
                <a:cubicBezTo>
                  <a:pt x="1753263" y="20031"/>
                  <a:pt x="1965960" y="69064"/>
                  <a:pt x="2178657" y="118098"/>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034" name="Прямая соединительная линия 1033"/>
          <p:cNvCxnSpPr/>
          <p:nvPr/>
        </p:nvCxnSpPr>
        <p:spPr>
          <a:xfrm>
            <a:off x="6623007" y="5323424"/>
            <a:ext cx="213442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35" name="TextBox 1034"/>
          <p:cNvSpPr txBox="1"/>
          <p:nvPr/>
        </p:nvSpPr>
        <p:spPr>
          <a:xfrm>
            <a:off x="5032188" y="6358965"/>
            <a:ext cx="117736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NTFS.SYS</a:t>
            </a:r>
            <a:endParaRPr lang="ru-RU" sz="1200" dirty="0">
              <a:latin typeface="Arial" panose="020B0604020202020204" pitchFamily="34" charset="0"/>
              <a:cs typeface="Arial" panose="020B0604020202020204" pitchFamily="34" charset="0"/>
            </a:endParaRPr>
          </a:p>
        </p:txBody>
      </p:sp>
      <p:sp>
        <p:nvSpPr>
          <p:cNvPr id="153" name="TextBox 152"/>
          <p:cNvSpPr txBox="1"/>
          <p:nvPr/>
        </p:nvSpPr>
        <p:spPr>
          <a:xfrm>
            <a:off x="7174917" y="6349189"/>
            <a:ext cx="117736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ReFS.SYS</a:t>
            </a:r>
            <a:endParaRPr lang="ru-RU" sz="1200" dirty="0">
              <a:latin typeface="Arial" panose="020B0604020202020204" pitchFamily="34" charset="0"/>
              <a:cs typeface="Arial" panose="020B0604020202020204" pitchFamily="34" charset="0"/>
            </a:endParaRPr>
          </a:p>
        </p:txBody>
      </p:sp>
      <p:sp>
        <p:nvSpPr>
          <p:cNvPr id="154" name="TextBox 153"/>
          <p:cNvSpPr txBox="1"/>
          <p:nvPr/>
        </p:nvSpPr>
        <p:spPr>
          <a:xfrm>
            <a:off x="4681513" y="5620996"/>
            <a:ext cx="1797849" cy="461665"/>
          </a:xfrm>
          <a:prstGeom prst="rect">
            <a:avLst/>
          </a:prstGeom>
          <a:noFill/>
        </p:spPr>
        <p:txBody>
          <a:bodyPr wrap="square" rtlCol="0">
            <a:spAutoFit/>
          </a:bodyPr>
          <a:lstStyle/>
          <a:p>
            <a:pPr algn="ctr"/>
            <a:r>
              <a:rPr lang="ru-RU" sz="1200" dirty="0">
                <a:latin typeface="Arial" panose="020B0604020202020204" pitchFamily="34" charset="0"/>
                <a:cs typeface="Arial" panose="020B0604020202020204" pitchFamily="34" charset="0"/>
              </a:rPr>
              <a:t>Средство хранения </a:t>
            </a:r>
            <a:r>
              <a:rPr lang="en-US" sz="1200" dirty="0">
                <a:latin typeface="Arial" panose="020B0604020202020204" pitchFamily="34" charset="0"/>
                <a:cs typeface="Arial" panose="020B0604020202020204" pitchFamily="34" charset="0"/>
              </a:rPr>
              <a:t>NTFS on-disk</a:t>
            </a:r>
            <a:endParaRPr lang="ru-RU" sz="1200" dirty="0">
              <a:latin typeface="Arial" panose="020B0604020202020204" pitchFamily="34" charset="0"/>
              <a:cs typeface="Arial" panose="020B0604020202020204" pitchFamily="34" charset="0"/>
            </a:endParaRPr>
          </a:p>
        </p:txBody>
      </p:sp>
      <p:sp>
        <p:nvSpPr>
          <p:cNvPr id="155" name="TextBox 154"/>
          <p:cNvSpPr txBox="1"/>
          <p:nvPr/>
        </p:nvSpPr>
        <p:spPr>
          <a:xfrm>
            <a:off x="6740916" y="5636366"/>
            <a:ext cx="1797849" cy="461665"/>
          </a:xfrm>
          <a:prstGeom prst="rect">
            <a:avLst/>
          </a:prstGeom>
          <a:noFill/>
        </p:spPr>
        <p:txBody>
          <a:bodyPr wrap="square" rtlCol="0">
            <a:spAutoFit/>
          </a:bodyPr>
          <a:lstStyle/>
          <a:p>
            <a:pPr algn="ctr"/>
            <a:r>
              <a:rPr lang="ru-RU" sz="1200" dirty="0">
                <a:latin typeface="Arial" panose="020B0604020202020204" pitchFamily="34" charset="0"/>
                <a:cs typeface="Arial" panose="020B0604020202020204" pitchFamily="34" charset="0"/>
              </a:rPr>
              <a:t>Новое средство хранения </a:t>
            </a:r>
            <a:r>
              <a:rPr lang="en-US" sz="1200" dirty="0">
                <a:latin typeface="Arial" panose="020B0604020202020204" pitchFamily="34" charset="0"/>
                <a:cs typeface="Arial" panose="020B0604020202020204" pitchFamily="34" charset="0"/>
              </a:rPr>
              <a:t>on-disk</a:t>
            </a:r>
            <a:endParaRPr lang="ru-RU" sz="1200" dirty="0">
              <a:latin typeface="Arial" panose="020B0604020202020204" pitchFamily="34" charset="0"/>
              <a:cs typeface="Arial" panose="020B0604020202020204" pitchFamily="34" charset="0"/>
            </a:endParaRPr>
          </a:p>
        </p:txBody>
      </p:sp>
      <p:sp>
        <p:nvSpPr>
          <p:cNvPr id="156" name="TextBox 155"/>
          <p:cNvSpPr txBox="1"/>
          <p:nvPr/>
        </p:nvSpPr>
        <p:spPr>
          <a:xfrm>
            <a:off x="6737947" y="4607053"/>
            <a:ext cx="1797849"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Upper layer engine inherited from NTFS</a:t>
            </a:r>
            <a:endParaRPr lang="ru-RU" sz="1200" dirty="0">
              <a:latin typeface="Arial" panose="020B0604020202020204" pitchFamily="34" charset="0"/>
              <a:cs typeface="Arial" panose="020B0604020202020204" pitchFamily="34" charset="0"/>
            </a:endParaRPr>
          </a:p>
        </p:txBody>
      </p:sp>
      <p:sp>
        <p:nvSpPr>
          <p:cNvPr id="157" name="TextBox 156"/>
          <p:cNvSpPr txBox="1"/>
          <p:nvPr/>
        </p:nvSpPr>
        <p:spPr>
          <a:xfrm>
            <a:off x="4598155" y="4596633"/>
            <a:ext cx="1797849"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NTFS upper layer API/semantics engine</a:t>
            </a: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8213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Прямоугольник: скругленные углы 34"/>
          <p:cNvSpPr/>
          <p:nvPr/>
        </p:nvSpPr>
        <p:spPr>
          <a:xfrm>
            <a:off x="6435797" y="3142941"/>
            <a:ext cx="5371574" cy="1471434"/>
          </a:xfrm>
          <a:prstGeom prst="round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w="0"/>
              <a:solidFill>
                <a:schemeClr val="accent1"/>
              </a:solidFill>
              <a:effectLst>
                <a:outerShdw blurRad="38100" dist="25400" dir="5400000" algn="ctr" rotWithShape="0">
                  <a:srgbClr val="6E747A">
                    <a:alpha val="43000"/>
                  </a:srgbClr>
                </a:outerShdw>
              </a:effectLst>
            </a:endParaRPr>
          </a:p>
        </p:txBody>
      </p:sp>
      <p:sp>
        <p:nvSpPr>
          <p:cNvPr id="208" name="Стрелка: изогнутая влево 207"/>
          <p:cNvSpPr/>
          <p:nvPr/>
        </p:nvSpPr>
        <p:spPr>
          <a:xfrm rot="20659877" flipV="1">
            <a:off x="8927241" y="4491987"/>
            <a:ext cx="660400" cy="81744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9" name="Стрелка: изогнутая влево 28"/>
          <p:cNvSpPr/>
          <p:nvPr/>
        </p:nvSpPr>
        <p:spPr>
          <a:xfrm flipH="1">
            <a:off x="9197101" y="5339315"/>
            <a:ext cx="660400" cy="81744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 name="TextBox 4"/>
          <p:cNvSpPr txBox="1"/>
          <p:nvPr/>
        </p:nvSpPr>
        <p:spPr>
          <a:xfrm>
            <a:off x="500744" y="81485"/>
            <a:ext cx="11197770"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Общие папки</a:t>
            </a:r>
          </a:p>
        </p:txBody>
      </p:sp>
      <p:sp>
        <p:nvSpPr>
          <p:cNvPr id="125" name="Прямоугольник 124"/>
          <p:cNvSpPr/>
          <p:nvPr/>
        </p:nvSpPr>
        <p:spPr>
          <a:xfrm>
            <a:off x="384069" y="1098556"/>
            <a:ext cx="5871588" cy="3293209"/>
          </a:xfrm>
          <a:prstGeom prst="rect">
            <a:avLst/>
          </a:prstGeom>
        </p:spPr>
        <p:txBody>
          <a:bodyPr wrap="square">
            <a:spAutoFit/>
          </a:bodyPr>
          <a:lstStyle/>
          <a:p>
            <a:pPr marL="285750" indent="-285750">
              <a:buClr>
                <a:schemeClr val="accent1">
                  <a:lumMod val="75000"/>
                </a:schemeClr>
              </a:buClr>
              <a:buFont typeface="Wingdings" panose="05000000000000000000" pitchFamily="2" charset="2"/>
              <a:buChar char="q"/>
            </a:pPr>
            <a:r>
              <a:rPr lang="ru-RU" sz="1600" dirty="0">
                <a:latin typeface="Arial" panose="020B0604020202020204" pitchFamily="34" charset="0"/>
                <a:cs typeface="Arial" panose="020B0604020202020204" pitchFamily="34" charset="0"/>
              </a:rPr>
              <a:t>Общие папки предоставляют сетевой доступ к их содержимому</a:t>
            </a:r>
            <a:endParaRPr lang="en-US" sz="1600" dirty="0">
              <a:latin typeface="Arial" panose="020B0604020202020204" pitchFamily="34" charset="0"/>
              <a:cs typeface="Arial" panose="020B0604020202020204" pitchFamily="34" charset="0"/>
            </a:endParaRPr>
          </a:p>
          <a:p>
            <a:pPr marL="285750" indent="-285750">
              <a:buClr>
                <a:schemeClr val="accent1">
                  <a:lumMod val="75000"/>
                </a:schemeClr>
              </a:buClr>
              <a:buFont typeface="Wingdings" panose="05000000000000000000" pitchFamily="2" charset="2"/>
              <a:buChar char="q"/>
            </a:pPr>
            <a:r>
              <a:rPr lang="ru-RU" sz="1600" dirty="0">
                <a:latin typeface="Arial" panose="020B0604020202020204" pitchFamily="34" charset="0"/>
                <a:cs typeface="Arial" panose="020B0604020202020204" pitchFamily="34" charset="0"/>
              </a:rPr>
              <a:t>Папки могут быть общими, а отдельные файлы </a:t>
            </a:r>
            <a:endParaRPr lang="en-US" sz="1600" dirty="0">
              <a:latin typeface="Arial" panose="020B0604020202020204" pitchFamily="34" charset="0"/>
              <a:cs typeface="Arial" panose="020B0604020202020204" pitchFamily="34" charset="0"/>
            </a:endParaRPr>
          </a:p>
          <a:p>
            <a:pPr marL="285750" indent="-285750">
              <a:buClr>
                <a:schemeClr val="accent1">
                  <a:lumMod val="75000"/>
                </a:schemeClr>
              </a:buClr>
              <a:buFont typeface="Wingdings" panose="05000000000000000000" pitchFamily="2" charset="2"/>
              <a:buChar char="q"/>
            </a:pPr>
            <a:r>
              <a:rPr lang="ru-RU" sz="1600" dirty="0">
                <a:latin typeface="Arial" panose="020B0604020202020204" pitchFamily="34" charset="0"/>
                <a:cs typeface="Arial" panose="020B0604020202020204" pitchFamily="34" charset="0"/>
              </a:rPr>
              <a:t>Общие папки могут быть скрыты путем добавления знака $ в конец имени общей папки</a:t>
            </a:r>
            <a:endParaRPr lang="en-US" sz="1600" dirty="0">
              <a:latin typeface="Arial" panose="020B0604020202020204" pitchFamily="34" charset="0"/>
              <a:cs typeface="Arial" panose="020B0604020202020204" pitchFamily="34" charset="0"/>
            </a:endParaRPr>
          </a:p>
          <a:p>
            <a:pPr marL="285750" lvl="1" indent="-285750">
              <a:buClr>
                <a:schemeClr val="accent1">
                  <a:lumMod val="75000"/>
                </a:schemeClr>
              </a:buClr>
              <a:buFont typeface="Wingdings" panose="05000000000000000000" pitchFamily="2" charset="2"/>
              <a:buChar char="q"/>
            </a:pPr>
            <a:r>
              <a:rPr lang="ru-RU" sz="1600" dirty="0">
                <a:latin typeface="Arial" panose="020B0604020202020204" pitchFamily="34" charset="0"/>
                <a:cs typeface="Arial" panose="020B0604020202020204" pitchFamily="34" charset="0"/>
              </a:rPr>
              <a:t>Чтобы получить доступ к общей папке, используйте путь UNC:</a:t>
            </a:r>
            <a:endParaRPr lang="en-US" sz="1600" dirty="0">
              <a:latin typeface="Arial" panose="020B0604020202020204" pitchFamily="34" charset="0"/>
              <a:cs typeface="Arial" panose="020B0604020202020204" pitchFamily="34" charset="0"/>
            </a:endParaRPr>
          </a:p>
          <a:p>
            <a:pPr marL="449263" lvl="1"/>
            <a:r>
              <a:rPr lang="ru-RU" sz="1600" dirty="0">
                <a:latin typeface="Arial" panose="020B0604020202020204" pitchFamily="34" charset="0"/>
                <a:cs typeface="Arial" panose="020B0604020202020204" pitchFamily="34" charset="0"/>
              </a:rPr>
              <a:t>\\ LON-SVR1 \ </a:t>
            </a:r>
            <a:r>
              <a:rPr lang="ru-RU" sz="1600" dirty="0" err="1">
                <a:latin typeface="Arial" panose="020B0604020202020204" pitchFamily="34" charset="0"/>
                <a:cs typeface="Arial" panose="020B0604020202020204" pitchFamily="34" charset="0"/>
              </a:rPr>
              <a:t>Sales</a:t>
            </a:r>
            <a:r>
              <a:rPr lang="ru-RU" sz="1600" dirty="0">
                <a:latin typeface="Arial" panose="020B0604020202020204" pitchFamily="34" charset="0"/>
                <a:cs typeface="Arial" panose="020B0604020202020204" pitchFamily="34" charset="0"/>
              </a:rPr>
              <a:t> (стандартная общая папка)</a:t>
            </a:r>
            <a:endParaRPr lang="en-US" sz="1600" dirty="0">
              <a:latin typeface="Arial" panose="020B0604020202020204" pitchFamily="34" charset="0"/>
              <a:cs typeface="Arial" panose="020B0604020202020204" pitchFamily="34" charset="0"/>
            </a:endParaRPr>
          </a:p>
          <a:p>
            <a:pPr marL="449263" lvl="1"/>
            <a:r>
              <a:rPr lang="ru-RU" sz="1600" dirty="0">
                <a:latin typeface="Arial" panose="020B0604020202020204" pitchFamily="34" charset="0"/>
                <a:cs typeface="Arial" panose="020B0604020202020204" pitchFamily="34" charset="0"/>
              </a:rPr>
              <a:t>\\ LON-SVR1 \ </a:t>
            </a:r>
            <a:r>
              <a:rPr lang="ru-RU" sz="1600" dirty="0" err="1">
                <a:latin typeface="Arial" panose="020B0604020202020204" pitchFamily="34" charset="0"/>
                <a:cs typeface="Arial" panose="020B0604020202020204" pitchFamily="34" charset="0"/>
              </a:rPr>
              <a:t>Sales</a:t>
            </a:r>
            <a:r>
              <a:rPr lang="ru-RU" sz="1600" dirty="0">
                <a:latin typeface="Arial" panose="020B0604020202020204" pitchFamily="34" charset="0"/>
                <a:cs typeface="Arial" panose="020B0604020202020204" pitchFamily="34" charset="0"/>
              </a:rPr>
              <a:t> $ (скрытый ресурс)</a:t>
            </a:r>
            <a:endParaRPr lang="en-US" sz="1600" dirty="0">
              <a:latin typeface="Arial" panose="020B0604020202020204" pitchFamily="34" charset="0"/>
              <a:cs typeface="Arial" panose="020B0604020202020204" pitchFamily="34" charset="0"/>
            </a:endParaRPr>
          </a:p>
          <a:p>
            <a:pPr marL="285750" indent="-285750">
              <a:buClr>
                <a:schemeClr val="accent1">
                  <a:lumMod val="75000"/>
                </a:schemeClr>
              </a:buClr>
              <a:buFont typeface="Wingdings" panose="05000000000000000000" pitchFamily="2" charset="2"/>
              <a:buChar char="q"/>
            </a:pPr>
            <a:r>
              <a:rPr lang="ru-RU" sz="1600" dirty="0">
                <a:latin typeface="Arial" panose="020B0604020202020204" pitchFamily="34" charset="0"/>
                <a:cs typeface="Arial" panose="020B0604020202020204" pitchFamily="34" charset="0"/>
              </a:rPr>
              <a:t>Административные папки скрыты, они позволяют администраторам иметь доступ к корню каждого тома и специальным системным папкам, таким как папка операционной системы</a:t>
            </a:r>
          </a:p>
        </p:txBody>
      </p:sp>
      <p:sp>
        <p:nvSpPr>
          <p:cNvPr id="126" name="Title 1"/>
          <p:cNvSpPr txBox="1">
            <a:spLocks/>
          </p:cNvSpPr>
          <p:nvPr/>
        </p:nvSpPr>
        <p:spPr>
          <a:xfrm>
            <a:off x="7441405" y="1098556"/>
            <a:ext cx="4257109"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a:solidFill>
                  <a:srgbClr val="C00000"/>
                </a:solidFill>
              </a:rPr>
              <a:t>Действующие разрешения</a:t>
            </a:r>
            <a:endParaRPr lang="en-CA" sz="1800" b="1" dirty="0">
              <a:solidFill>
                <a:srgbClr val="C00000"/>
              </a:solidFill>
            </a:endParaRPr>
          </a:p>
        </p:txBody>
      </p:sp>
      <p:sp>
        <p:nvSpPr>
          <p:cNvPr id="2" name="Прямоугольник 1"/>
          <p:cNvSpPr/>
          <p:nvPr/>
        </p:nvSpPr>
        <p:spPr>
          <a:xfrm>
            <a:off x="6435797" y="1496336"/>
            <a:ext cx="5491433" cy="1646605"/>
          </a:xfrm>
          <a:prstGeom prst="rect">
            <a:avLst/>
          </a:prstGeom>
        </p:spPr>
        <p:txBody>
          <a:bodyPr wrap="square">
            <a:spAutoFit/>
          </a:bodyPr>
          <a:lstStyle/>
          <a:p>
            <a:pPr marL="285750" indent="-285750">
              <a:spcBef>
                <a:spcPts val="600"/>
              </a:spcBef>
              <a:buClr>
                <a:srgbClr val="0070C0"/>
              </a:buClr>
              <a:buSzPct val="90000"/>
              <a:buFont typeface="Wingdings" panose="05000000000000000000" pitchFamily="2" charset="2"/>
              <a:buChar char="Ø"/>
            </a:pPr>
            <a:r>
              <a:rPr lang="ru-RU" sz="1600" kern="0" dirty="0">
                <a:latin typeface="Arial" panose="020B0604020202020204" pitchFamily="34" charset="0"/>
                <a:ea typeface="Segoe UI" panose="020B0502040204020203" pitchFamily="34" charset="0"/>
                <a:cs typeface="Arial" panose="020B0604020202020204" pitchFamily="34" charset="0"/>
              </a:rPr>
              <a:t>При объединении разрешений и общих папок, применяется наиболее ограничивающее разрешение</a:t>
            </a:r>
          </a:p>
          <a:p>
            <a:pPr marL="285750" indent="-285750">
              <a:spcBef>
                <a:spcPts val="600"/>
              </a:spcBef>
              <a:buClr>
                <a:srgbClr val="0070C0"/>
              </a:buClr>
              <a:buSzPct val="90000"/>
              <a:buFont typeface="Wingdings" panose="05000000000000000000" pitchFamily="2" charset="2"/>
              <a:buChar char="Ø"/>
            </a:pPr>
            <a:r>
              <a:rPr lang="ru-RU" sz="1600" kern="0" dirty="0">
                <a:latin typeface="Arial" panose="020B0604020202020204" pitchFamily="34" charset="0"/>
                <a:ea typeface="Segoe UI" panose="020B0502040204020203" pitchFamily="34" charset="0"/>
                <a:cs typeface="Arial" panose="020B0604020202020204" pitchFamily="34" charset="0"/>
              </a:rPr>
              <a:t>Пользователь должен иметь как разрешение так и право доступа к общим папкам, в противном случае пользователю будет отказано в доступе к ресурсу</a:t>
            </a:r>
          </a:p>
        </p:txBody>
      </p:sp>
      <p:grpSp>
        <p:nvGrpSpPr>
          <p:cNvPr id="28" name="Группа 27"/>
          <p:cNvGrpSpPr/>
          <p:nvPr/>
        </p:nvGrpSpPr>
        <p:grpSpPr>
          <a:xfrm>
            <a:off x="326137" y="4349688"/>
            <a:ext cx="6279295" cy="2325271"/>
            <a:chOff x="326137" y="4349688"/>
            <a:chExt cx="6279295" cy="2325271"/>
          </a:xfrm>
        </p:grpSpPr>
        <p:cxnSp>
          <p:nvCxnSpPr>
            <p:cNvPr id="201" name="Прямая соединительная линия 200"/>
            <p:cNvCxnSpPr/>
            <p:nvPr/>
          </p:nvCxnSpPr>
          <p:spPr>
            <a:xfrm>
              <a:off x="6049244" y="5432472"/>
              <a:ext cx="0" cy="668611"/>
            </a:xfrm>
            <a:prstGeom prst="line">
              <a:avLst/>
            </a:prstGeom>
          </p:spPr>
          <p:style>
            <a:lnRef idx="3">
              <a:schemeClr val="dk1"/>
            </a:lnRef>
            <a:fillRef idx="0">
              <a:schemeClr val="dk1"/>
            </a:fillRef>
            <a:effectRef idx="2">
              <a:schemeClr val="dk1"/>
            </a:effectRef>
            <a:fontRef idx="minor">
              <a:schemeClr val="tx1"/>
            </a:fontRef>
          </p:style>
        </p:cxnSp>
        <p:cxnSp>
          <p:nvCxnSpPr>
            <p:cNvPr id="200" name="Прямая соединительная линия 199"/>
            <p:cNvCxnSpPr/>
            <p:nvPr/>
          </p:nvCxnSpPr>
          <p:spPr>
            <a:xfrm>
              <a:off x="5164735" y="5445722"/>
              <a:ext cx="0" cy="668611"/>
            </a:xfrm>
            <a:prstGeom prst="line">
              <a:avLst/>
            </a:prstGeom>
          </p:spPr>
          <p:style>
            <a:lnRef idx="3">
              <a:schemeClr val="dk1"/>
            </a:lnRef>
            <a:fillRef idx="0">
              <a:schemeClr val="dk1"/>
            </a:fillRef>
            <a:effectRef idx="2">
              <a:schemeClr val="dk1"/>
            </a:effectRef>
            <a:fontRef idx="minor">
              <a:schemeClr val="tx1"/>
            </a:fontRef>
          </p:style>
        </p:cxnSp>
        <p:cxnSp>
          <p:nvCxnSpPr>
            <p:cNvPr id="199" name="Прямая соединительная линия 198"/>
            <p:cNvCxnSpPr/>
            <p:nvPr/>
          </p:nvCxnSpPr>
          <p:spPr>
            <a:xfrm>
              <a:off x="4366661" y="5432472"/>
              <a:ext cx="0" cy="668611"/>
            </a:xfrm>
            <a:prstGeom prst="line">
              <a:avLst/>
            </a:prstGeom>
          </p:spPr>
          <p:style>
            <a:lnRef idx="3">
              <a:schemeClr val="dk1"/>
            </a:lnRef>
            <a:fillRef idx="0">
              <a:schemeClr val="dk1"/>
            </a:fillRef>
            <a:effectRef idx="2">
              <a:schemeClr val="dk1"/>
            </a:effectRef>
            <a:fontRef idx="minor">
              <a:schemeClr val="tx1"/>
            </a:fontRef>
          </p:style>
        </p:cxnSp>
        <p:cxnSp>
          <p:nvCxnSpPr>
            <p:cNvPr id="197" name="Прямая соединительная линия 196"/>
            <p:cNvCxnSpPr/>
            <p:nvPr/>
          </p:nvCxnSpPr>
          <p:spPr>
            <a:xfrm>
              <a:off x="5168389" y="4614375"/>
              <a:ext cx="0" cy="834024"/>
            </a:xfrm>
            <a:prstGeom prst="line">
              <a:avLst/>
            </a:prstGeom>
          </p:spPr>
          <p:style>
            <a:lnRef idx="3">
              <a:schemeClr val="dk1"/>
            </a:lnRef>
            <a:fillRef idx="0">
              <a:schemeClr val="dk1"/>
            </a:fillRef>
            <a:effectRef idx="2">
              <a:schemeClr val="dk1"/>
            </a:effectRef>
            <a:fontRef idx="minor">
              <a:schemeClr val="tx1"/>
            </a:fontRef>
          </p:style>
        </p:cxnSp>
        <p:cxnSp>
          <p:nvCxnSpPr>
            <p:cNvPr id="198" name="Прямая соединительная линия 197"/>
            <p:cNvCxnSpPr/>
            <p:nvPr/>
          </p:nvCxnSpPr>
          <p:spPr>
            <a:xfrm flipH="1">
              <a:off x="4366661" y="5443364"/>
              <a:ext cx="1682583" cy="0"/>
            </a:xfrm>
            <a:prstGeom prst="line">
              <a:avLst/>
            </a:prstGeom>
          </p:spPr>
          <p:style>
            <a:lnRef idx="3">
              <a:schemeClr val="dk1"/>
            </a:lnRef>
            <a:fillRef idx="0">
              <a:schemeClr val="dk1"/>
            </a:fillRef>
            <a:effectRef idx="2">
              <a:schemeClr val="dk1"/>
            </a:effectRef>
            <a:fontRef idx="minor">
              <a:schemeClr val="tx1"/>
            </a:fontRef>
          </p:style>
        </p:cxnSp>
        <p:pic>
          <p:nvPicPr>
            <p:cNvPr id="148" name="Picture 6" descr="&amp;Kcy;&amp;acy;&amp;rcy;&amp;tcy;&amp;icy;&amp;ncy;&amp;kcy;&amp;icy; &amp;pcy;&amp;ocy; &amp;zcy;&amp;acy;&amp;pcy;&amp;rcy;&amp;ocy;&amp;scy;&amp;ucy; folder icon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1481" y="5658227"/>
              <a:ext cx="615526" cy="615526"/>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6" descr="&amp;Kcy;&amp;acy;&amp;rcy;&amp;tcy;&amp;icy;&amp;ncy;&amp;kcy;&amp;icy; &amp;pcy;&amp;ocy; &amp;zcy;&amp;acy;&amp;pcy;&amp;rcy;&amp;ocy;&amp;scy;&amp;ucy; folder icon png"/>
            <p:cNvPicPr>
              <a:picLocks noChangeAspect="1" noChangeArrowheads="1"/>
            </p:cNvPicPr>
            <p:nvPr/>
          </p:nvPicPr>
          <p:blipFill>
            <a:blip r:embed="rId3" cstate="print">
              <a:clrChange>
                <a:clrFrom>
                  <a:srgbClr val="F9F9F9"/>
                </a:clrFrom>
                <a:clrTo>
                  <a:srgbClr val="F9F9F9">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997950" y="5658227"/>
              <a:ext cx="615526" cy="615526"/>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6" descr="&amp;Kcy;&amp;acy;&amp;rcy;&amp;tcy;&amp;icy;&amp;ncy;&amp;kcy;&amp;icy; &amp;pcy;&amp;ocy; &amp;zcy;&amp;acy;&amp;pcy;&amp;rcy;&amp;ocy;&amp;scy;&amp;ucy; folder icon png"/>
            <p:cNvPicPr>
              <a:picLocks noChangeAspect="1" noChangeArrowheads="1"/>
            </p:cNvPicPr>
            <p:nvPr/>
          </p:nvPicPr>
          <p:blipFill>
            <a:blip r:embed="rId3" cstate="print">
              <a:clrChange>
                <a:clrFrom>
                  <a:srgbClr val="F9F9F9"/>
                </a:clrFrom>
                <a:clrTo>
                  <a:srgbClr val="F9F9F9">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843258" y="5658227"/>
              <a:ext cx="615526" cy="615526"/>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Группа 26"/>
            <p:cNvGrpSpPr/>
            <p:nvPr/>
          </p:nvGrpSpPr>
          <p:grpSpPr>
            <a:xfrm>
              <a:off x="1471415" y="4529610"/>
              <a:ext cx="3257277" cy="1911894"/>
              <a:chOff x="696859" y="4392174"/>
              <a:chExt cx="3257277" cy="1911894"/>
            </a:xfrm>
          </p:grpSpPr>
          <p:sp>
            <p:nvSpPr>
              <p:cNvPr id="190" name="TextBox 189"/>
              <p:cNvSpPr txBox="1"/>
              <p:nvPr/>
            </p:nvSpPr>
            <p:spPr>
              <a:xfrm>
                <a:off x="2147109" y="6027069"/>
                <a:ext cx="1807027" cy="276999"/>
              </a:xfrm>
              <a:prstGeom prst="rect">
                <a:avLst/>
              </a:prstGeom>
              <a:noFill/>
            </p:spPr>
            <p:txBody>
              <a:bodyPr wrap="square" rtlCol="0">
                <a:spAutoFit/>
              </a:bodyPr>
              <a:lstStyle/>
              <a:p>
                <a:r>
                  <a:rPr lang="ru-RU" sz="1200" dirty="0">
                    <a:latin typeface="Arial" panose="020B0604020202020204" pitchFamily="34" charset="0"/>
                    <a:cs typeface="Arial" panose="020B0604020202020204" pitchFamily="34" charset="0"/>
                  </a:rPr>
                  <a:t>Проект</a:t>
                </a:r>
              </a:p>
            </p:txBody>
          </p:sp>
          <p:grpSp>
            <p:nvGrpSpPr>
              <p:cNvPr id="26" name="Группа 25"/>
              <p:cNvGrpSpPr/>
              <p:nvPr/>
            </p:nvGrpSpPr>
            <p:grpSpPr>
              <a:xfrm>
                <a:off x="696859" y="4392174"/>
                <a:ext cx="2378833" cy="1911894"/>
                <a:chOff x="696859" y="4392174"/>
                <a:chExt cx="2378833" cy="1911894"/>
              </a:xfrm>
            </p:grpSpPr>
            <p:cxnSp>
              <p:nvCxnSpPr>
                <p:cNvPr id="7" name="Прямая соединительная линия 6"/>
                <p:cNvCxnSpPr/>
                <p:nvPr/>
              </p:nvCxnSpPr>
              <p:spPr>
                <a:xfrm>
                  <a:off x="1886645" y="4963169"/>
                  <a:ext cx="0" cy="834024"/>
                </a:xfrm>
                <a:prstGeom prst="line">
                  <a:avLst/>
                </a:prstGeom>
              </p:spPr>
              <p:style>
                <a:lnRef idx="3">
                  <a:schemeClr val="dk1"/>
                </a:lnRef>
                <a:fillRef idx="0">
                  <a:schemeClr val="dk1"/>
                </a:fillRef>
                <a:effectRef idx="2">
                  <a:schemeClr val="dk1"/>
                </a:effectRef>
                <a:fontRef idx="minor">
                  <a:schemeClr val="tx1"/>
                </a:fontRef>
              </p:style>
            </p:cxnSp>
            <p:cxnSp>
              <p:nvCxnSpPr>
                <p:cNvPr id="196" name="Прямая соединительная линия 195"/>
                <p:cNvCxnSpPr/>
                <p:nvPr/>
              </p:nvCxnSpPr>
              <p:spPr>
                <a:xfrm flipH="1">
                  <a:off x="1304229" y="5789446"/>
                  <a:ext cx="1280818" cy="7747"/>
                </a:xfrm>
                <a:prstGeom prst="line">
                  <a:avLst/>
                </a:prstGeom>
              </p:spPr>
              <p:style>
                <a:lnRef idx="3">
                  <a:schemeClr val="dk1"/>
                </a:lnRef>
                <a:fillRef idx="0">
                  <a:schemeClr val="dk1"/>
                </a:fillRef>
                <a:effectRef idx="2">
                  <a:schemeClr val="dk1"/>
                </a:effectRef>
                <a:fontRef idx="minor">
                  <a:schemeClr val="tx1"/>
                </a:fontRef>
              </p:style>
            </p:cxnSp>
            <p:pic>
              <p:nvPicPr>
                <p:cNvPr id="133" name="Picture 6" descr="&amp;Kcy;&amp;acy;&amp;rcy;&amp;tcy;&amp;icy;&amp;ncy;&amp;kcy;&amp;icy; &amp;pcy;&amp;ocy; &amp;zcy;&amp;acy;&amp;pcy;&amp;rcy;&amp;ocy;&amp;scy;&amp;ucy; folder icon png"/>
                <p:cNvPicPr>
                  <a:picLocks noChangeAspect="1" noChangeArrowheads="1"/>
                </p:cNvPicPr>
                <p:nvPr/>
              </p:nvPicPr>
              <p:blipFill>
                <a:blip r:embed="rId4" cstate="print">
                  <a:clrChange>
                    <a:clrFrom>
                      <a:srgbClr val="F9F9F9"/>
                    </a:clrFrom>
                    <a:clrTo>
                      <a:srgbClr val="F9F9F9">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70299" y="4392174"/>
                  <a:ext cx="832692" cy="832692"/>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6" descr="&amp;Kcy;&amp;acy;&amp;rcy;&amp;tcy;&amp;icy;&amp;ncy;&amp;kcy;&amp;icy; &amp;pcy;&amp;ocy; &amp;zcy;&amp;acy;&amp;pcy;&amp;rcy;&amp;ocy;&amp;scy;&amp;ucy; folder icon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2179" y="5485557"/>
                  <a:ext cx="615526" cy="615526"/>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6" descr="&amp;Kcy;&amp;acy;&amp;rcy;&amp;tcy;&amp;icy;&amp;ncy;&amp;kcy;&amp;icy; &amp;pcy;&amp;ocy; &amp;zcy;&amp;acy;&amp;pcy;&amp;rcy;&amp;ocy;&amp;scy;&amp;ucy; folder icon png"/>
                <p:cNvPicPr>
                  <a:picLocks noChangeAspect="1" noChangeArrowheads="1"/>
                </p:cNvPicPr>
                <p:nvPr/>
              </p:nvPicPr>
              <p:blipFill>
                <a:blip r:embed="rId3" cstate="print">
                  <a:clrChange>
                    <a:clrFrom>
                      <a:srgbClr val="F9F9F9"/>
                    </a:clrFrom>
                    <a:clrTo>
                      <a:srgbClr val="F9F9F9">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06897" y="5485557"/>
                  <a:ext cx="615526" cy="6155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68665" y="5135290"/>
                  <a:ext cx="1807027" cy="276999"/>
                </a:xfrm>
                <a:prstGeom prst="rect">
                  <a:avLst/>
                </a:prstGeom>
                <a:solidFill>
                  <a:schemeClr val="bg1"/>
                </a:solidFill>
              </p:spPr>
              <p:txBody>
                <a:bodyPr wrap="square" rtlCol="0">
                  <a:spAutoFit/>
                </a:bodyPr>
                <a:lstStyle/>
                <a:p>
                  <a:r>
                    <a:rPr lang="ru-RU" sz="1200" dirty="0">
                      <a:latin typeface="Arial" panose="020B0604020202020204" pitchFamily="34" charset="0"/>
                      <a:cs typeface="Arial" panose="020B0604020202020204" pitchFamily="34" charset="0"/>
                    </a:rPr>
                    <a:t>Мои документы </a:t>
                  </a:r>
                </a:p>
              </p:txBody>
            </p:sp>
            <p:sp>
              <p:nvSpPr>
                <p:cNvPr id="191" name="TextBox 190"/>
                <p:cNvSpPr txBox="1"/>
                <p:nvPr/>
              </p:nvSpPr>
              <p:spPr>
                <a:xfrm>
                  <a:off x="696859" y="6027069"/>
                  <a:ext cx="1807027" cy="276999"/>
                </a:xfrm>
                <a:prstGeom prst="rect">
                  <a:avLst/>
                </a:prstGeom>
                <a:noFill/>
              </p:spPr>
              <p:txBody>
                <a:bodyPr wrap="square" rtlCol="0">
                  <a:spAutoFit/>
                </a:bodyPr>
                <a:lstStyle/>
                <a:p>
                  <a:r>
                    <a:rPr lang="ru-RU" sz="1200" dirty="0">
                      <a:latin typeface="Arial" panose="020B0604020202020204" pitchFamily="34" charset="0"/>
                      <a:cs typeface="Arial" panose="020B0604020202020204" pitchFamily="34" charset="0"/>
                    </a:rPr>
                    <a:t>Диссертация </a:t>
                  </a:r>
                </a:p>
              </p:txBody>
            </p:sp>
          </p:grpSp>
        </p:grpSp>
        <p:sp>
          <p:nvSpPr>
            <p:cNvPr id="192" name="TextBox 191"/>
            <p:cNvSpPr txBox="1"/>
            <p:nvPr/>
          </p:nvSpPr>
          <p:spPr>
            <a:xfrm>
              <a:off x="3934454" y="6175345"/>
              <a:ext cx="1807027"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New York</a:t>
              </a:r>
              <a:endParaRPr lang="ru-RU" sz="1200" dirty="0">
                <a:latin typeface="Arial" panose="020B0604020202020204" pitchFamily="34" charset="0"/>
                <a:cs typeface="Arial" panose="020B0604020202020204" pitchFamily="34" charset="0"/>
              </a:endParaRPr>
            </a:p>
          </p:txBody>
        </p:sp>
        <p:sp>
          <p:nvSpPr>
            <p:cNvPr id="193" name="TextBox 192"/>
            <p:cNvSpPr txBox="1"/>
            <p:nvPr/>
          </p:nvSpPr>
          <p:spPr>
            <a:xfrm>
              <a:off x="4640483" y="6213294"/>
              <a:ext cx="1047796" cy="461665"/>
            </a:xfrm>
            <a:prstGeom prst="rect">
              <a:avLst/>
            </a:prstGeom>
            <a:noFill/>
          </p:spPr>
          <p:txBody>
            <a:bodyPr wrap="square" rtlCol="0">
              <a:spAutoFit/>
            </a:bodyPr>
            <a:lstStyle/>
            <a:p>
              <a:pPr algn="ctr"/>
              <a:r>
                <a:rPr lang="ru-RU" sz="1200" dirty="0">
                  <a:latin typeface="Arial" panose="020B0604020202020204" pitchFamily="34" charset="0"/>
                  <a:cs typeface="Arial" panose="020B0604020202020204" pitchFamily="34" charset="0"/>
                </a:rPr>
                <a:t>День рождения</a:t>
              </a:r>
            </a:p>
          </p:txBody>
        </p:sp>
        <p:sp>
          <p:nvSpPr>
            <p:cNvPr id="194" name="TextBox 193"/>
            <p:cNvSpPr txBox="1"/>
            <p:nvPr/>
          </p:nvSpPr>
          <p:spPr>
            <a:xfrm>
              <a:off x="5557636" y="6239559"/>
              <a:ext cx="1047796"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Screenshots </a:t>
              </a:r>
              <a:endParaRPr lang="ru-RU" sz="1200" dirty="0">
                <a:latin typeface="Arial" panose="020B0604020202020204" pitchFamily="34" charset="0"/>
                <a:cs typeface="Arial" panose="020B0604020202020204" pitchFamily="34" charset="0"/>
              </a:endParaRPr>
            </a:p>
          </p:txBody>
        </p:sp>
        <p:sp>
          <p:nvSpPr>
            <p:cNvPr id="195" name="TextBox 194"/>
            <p:cNvSpPr txBox="1"/>
            <p:nvPr/>
          </p:nvSpPr>
          <p:spPr>
            <a:xfrm>
              <a:off x="4479184" y="5096143"/>
              <a:ext cx="1262297" cy="276999"/>
            </a:xfrm>
            <a:prstGeom prst="rect">
              <a:avLst/>
            </a:prstGeom>
            <a:solidFill>
              <a:schemeClr val="bg1"/>
            </a:solidFill>
          </p:spPr>
          <p:txBody>
            <a:bodyPr wrap="square" rtlCol="0">
              <a:spAutoFit/>
            </a:bodyPr>
            <a:lstStyle/>
            <a:p>
              <a:pPr algn="ctr"/>
              <a:r>
                <a:rPr lang="ru-RU" sz="1200" dirty="0">
                  <a:latin typeface="Arial" panose="020B0604020202020204" pitchFamily="34" charset="0"/>
                  <a:cs typeface="Arial" panose="020B0604020202020204" pitchFamily="34" charset="0"/>
                </a:rPr>
                <a:t>Изображения </a:t>
              </a:r>
            </a:p>
          </p:txBody>
        </p:sp>
        <p:pic>
          <p:nvPicPr>
            <p:cNvPr id="202" name="Picture 6" descr="&amp;Kcy;&amp;acy;&amp;rcy;&amp;tcy;&amp;icy;&amp;ncy;&amp;kcy;&amp;icy; &amp;pcy;&amp;ocy; &amp;zcy;&amp;acy;&amp;pcy;&amp;rcy;&amp;ocy;&amp;scy;&amp;ucy; folder icon png"/>
            <p:cNvPicPr>
              <a:picLocks noChangeAspect="1" noChangeArrowheads="1"/>
            </p:cNvPicPr>
            <p:nvPr/>
          </p:nvPicPr>
          <p:blipFill>
            <a:blip r:embed="rId4" cstate="print">
              <a:clrChange>
                <a:clrFrom>
                  <a:srgbClr val="F9F9F9"/>
                </a:clrFrom>
                <a:clrTo>
                  <a:srgbClr val="F9F9F9">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711955" y="4349688"/>
              <a:ext cx="832692" cy="832692"/>
            </a:xfrm>
            <a:prstGeom prst="rect">
              <a:avLst/>
            </a:prstGeom>
            <a:noFill/>
            <a:extLst>
              <a:ext uri="{909E8E84-426E-40DD-AFC4-6F175D3DCCD1}">
                <a14:hiddenFill xmlns:a14="http://schemas.microsoft.com/office/drawing/2010/main">
                  <a:solidFill>
                    <a:srgbClr val="FFFFFF"/>
                  </a:solidFill>
                </a14:hiddenFill>
              </a:ext>
            </a:extLst>
          </p:spPr>
        </p:pic>
        <p:pic>
          <p:nvPicPr>
            <p:cNvPr id="203" name="Picture 6" descr="&amp;Kcy;&amp;acy;&amp;rcy;&amp;tcy;&amp;icy;&amp;ncy;&amp;kcy;&amp;icy; &amp;pcy;&amp;ocy; &amp;zcy;&amp;acy;&amp;pcy;&amp;rcy;&amp;ocy;&amp;scy;&amp;ucy; folder icon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1548" y="4884898"/>
              <a:ext cx="387827" cy="387827"/>
            </a:xfrm>
            <a:prstGeom prst="rect">
              <a:avLst/>
            </a:prstGeom>
            <a:noFill/>
            <a:extLst>
              <a:ext uri="{909E8E84-426E-40DD-AFC4-6F175D3DCCD1}">
                <a14:hiddenFill xmlns:a14="http://schemas.microsoft.com/office/drawing/2010/main">
                  <a:solidFill>
                    <a:srgbClr val="FFFFFF"/>
                  </a:solidFill>
                </a14:hiddenFill>
              </a:ext>
            </a:extLst>
          </p:spPr>
        </p:pic>
        <p:pic>
          <p:nvPicPr>
            <p:cNvPr id="204" name="Picture 6" descr="&amp;Kcy;&amp;acy;&amp;rcy;&amp;tcy;&amp;icy;&amp;ncy;&amp;kcy;&amp;icy; &amp;pcy;&amp;ocy; &amp;zcy;&amp;acy;&amp;pcy;&amp;rcy;&amp;ocy;&amp;scy;&amp;ucy; folder icon png"/>
            <p:cNvPicPr>
              <a:picLocks noChangeAspect="1" noChangeArrowheads="1"/>
            </p:cNvPicPr>
            <p:nvPr/>
          </p:nvPicPr>
          <p:blipFill>
            <a:blip r:embed="rId6" cstate="print">
              <a:clrChange>
                <a:clrFrom>
                  <a:srgbClr val="F9F9F9"/>
                </a:clrFrom>
                <a:clrTo>
                  <a:srgbClr val="F9F9F9">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26137" y="5549725"/>
              <a:ext cx="398647" cy="398647"/>
            </a:xfrm>
            <a:prstGeom prst="rect">
              <a:avLst/>
            </a:prstGeom>
            <a:noFill/>
            <a:extLst>
              <a:ext uri="{909E8E84-426E-40DD-AFC4-6F175D3DCCD1}">
                <a14:hiddenFill xmlns:a14="http://schemas.microsoft.com/office/drawing/2010/main">
                  <a:solidFill>
                    <a:srgbClr val="FFFFFF"/>
                  </a:solidFill>
                </a14:hiddenFill>
              </a:ext>
            </a:extLst>
          </p:spPr>
        </p:pic>
        <p:sp>
          <p:nvSpPr>
            <p:cNvPr id="205" name="TextBox 204"/>
            <p:cNvSpPr txBox="1"/>
            <p:nvPr/>
          </p:nvSpPr>
          <p:spPr>
            <a:xfrm>
              <a:off x="727436" y="4865310"/>
              <a:ext cx="1060972" cy="461665"/>
            </a:xfrm>
            <a:prstGeom prst="rect">
              <a:avLst/>
            </a:prstGeom>
            <a:noFill/>
          </p:spPr>
          <p:txBody>
            <a:bodyPr wrap="square" rtlCol="0">
              <a:spAutoFit/>
            </a:bodyPr>
            <a:lstStyle/>
            <a:p>
              <a:r>
                <a:rPr lang="ru-RU" sz="1200" dirty="0">
                  <a:latin typeface="Arial" panose="020B0604020202020204" pitchFamily="34" charset="0"/>
                  <a:cs typeface="Arial" panose="020B0604020202020204" pitchFamily="34" charset="0"/>
                </a:rPr>
                <a:t>Общая папка</a:t>
              </a:r>
            </a:p>
          </p:txBody>
        </p:sp>
        <p:sp>
          <p:nvSpPr>
            <p:cNvPr id="206" name="TextBox 205"/>
            <p:cNvSpPr txBox="1"/>
            <p:nvPr/>
          </p:nvSpPr>
          <p:spPr>
            <a:xfrm>
              <a:off x="762166" y="5514907"/>
              <a:ext cx="1060972" cy="461665"/>
            </a:xfrm>
            <a:prstGeom prst="rect">
              <a:avLst/>
            </a:prstGeom>
            <a:noFill/>
          </p:spPr>
          <p:txBody>
            <a:bodyPr wrap="square" rtlCol="0">
              <a:spAutoFit/>
            </a:bodyPr>
            <a:lstStyle/>
            <a:p>
              <a:r>
                <a:rPr lang="ru-RU" sz="1200" dirty="0">
                  <a:latin typeface="Arial" panose="020B0604020202020204" pitchFamily="34" charset="0"/>
                  <a:cs typeface="Arial" panose="020B0604020202020204" pitchFamily="34" charset="0"/>
                </a:rPr>
                <a:t>Личная папка</a:t>
              </a:r>
            </a:p>
          </p:txBody>
        </p:sp>
      </p:grpSp>
      <p:pic>
        <p:nvPicPr>
          <p:cNvPr id="207" name="Picture 6" descr="&amp;Kcy;&amp;acy;&amp;rcy;&amp;tcy;&amp;icy;&amp;ncy;&amp;kcy;&amp;icy; &amp;pcy;&amp;ocy; &amp;zcy;&amp;acy;&amp;pcy;&amp;rcy;&amp;ocy;&amp;scy;&amp;ucy; folder icon 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22555" y="4865310"/>
            <a:ext cx="988940" cy="98894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mp;Kcy;&amp;acy;&amp;rcy;&amp;tcy;&amp;icy;&amp;ncy;&amp;kcy;&amp;icy; &amp;pcy;&amp;ocy; &amp;zcy;&amp;acy;&amp;pcy;&amp;rcy;&amp;ocy;&amp;scy;&amp;ucy; flat user ic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22877" y="4427331"/>
            <a:ext cx="755049" cy="75504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mp;Kcy;&amp;acy;&amp;rcy;&amp;tcy;&amp;icy;&amp;ncy;&amp;kcy;&amp;icy; &amp;pcy;&amp;ocy; &amp;zcy;&amp;acy;&amp;pcy;&amp;rcy;&amp;ocy;&amp;scy;&amp;ucy; flat user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48135" y="5623785"/>
            <a:ext cx="822923" cy="82292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amp;Kcy;&amp;acy;&amp;rcy;&amp;tcy;&amp;icy;&amp;ncy;&amp;kcy;&amp;icy; &amp;pcy;&amp;ocy; &amp;zcy;&amp;acy;&amp;pcy;&amp;rcy;&amp;ocy;&amp;scy;&amp;ucy; lock ic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640146" y="5312360"/>
            <a:ext cx="541368" cy="541368"/>
          </a:xfrm>
          <a:prstGeom prst="rect">
            <a:avLst/>
          </a:prstGeom>
          <a:noFill/>
          <a:extLst>
            <a:ext uri="{909E8E84-426E-40DD-AFC4-6F175D3DCCD1}">
              <a14:hiddenFill xmlns:a14="http://schemas.microsoft.com/office/drawing/2010/main">
                <a:solidFill>
                  <a:srgbClr val="FFFFFF"/>
                </a:solidFill>
              </a14:hiddenFill>
            </a:ext>
          </a:extLst>
        </p:spPr>
      </p:pic>
      <p:sp>
        <p:nvSpPr>
          <p:cNvPr id="34" name="Прямоугольник 33"/>
          <p:cNvSpPr/>
          <p:nvPr/>
        </p:nvSpPr>
        <p:spPr>
          <a:xfrm>
            <a:off x="6538195" y="3204822"/>
            <a:ext cx="5211120" cy="1323439"/>
          </a:xfrm>
          <a:prstGeom prst="rect">
            <a:avLst/>
          </a:prstGeom>
        </p:spPr>
        <p:txBody>
          <a:bodyPr wrap="square">
            <a:spAutoFit/>
          </a:bodyPr>
          <a:lstStyle/>
          <a:p>
            <a:pPr>
              <a:spcBef>
                <a:spcPts val="600"/>
              </a:spcBef>
              <a:buClr>
                <a:srgbClr val="0070C0"/>
              </a:buClr>
              <a:buSzPct val="90000"/>
            </a:pPr>
            <a:r>
              <a:rPr lang="ru-RU" sz="1600" b="1" kern="0" dirty="0">
                <a:latin typeface="Arial" panose="020B0604020202020204" pitchFamily="34" charset="0"/>
                <a:ea typeface="Segoe UI" panose="020B0502040204020203" pitchFamily="34" charset="0"/>
                <a:cs typeface="Arial" panose="020B0604020202020204" pitchFamily="34" charset="0"/>
              </a:rPr>
              <a:t>Пример: </a:t>
            </a:r>
            <a:r>
              <a:rPr lang="ru-RU" sz="1600" kern="0" dirty="0">
                <a:latin typeface="Arial" panose="020B0604020202020204" pitchFamily="34" charset="0"/>
                <a:ea typeface="Segoe UI" panose="020B0502040204020203" pitchFamily="34" charset="0"/>
                <a:cs typeface="Arial" panose="020B0604020202020204" pitchFamily="34" charset="0"/>
              </a:rPr>
              <a:t>Если пользователь или группа имеет разрешение к общей папке на чтение и разрешения файловой системы на запись, то пользователь или группа пользователей смогут только читать файлы в папке.</a:t>
            </a:r>
          </a:p>
        </p:txBody>
      </p:sp>
    </p:spTree>
    <p:extLst>
      <p:ext uri="{BB962C8B-B14F-4D97-AF65-F5344CB8AC3E}">
        <p14:creationId xmlns:p14="http://schemas.microsoft.com/office/powerpoint/2010/main" val="2937049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Прямоугольник: скругленные противолежащие углы 89"/>
          <p:cNvSpPr/>
          <p:nvPr/>
        </p:nvSpPr>
        <p:spPr>
          <a:xfrm>
            <a:off x="300718" y="4388603"/>
            <a:ext cx="5408584" cy="2041443"/>
          </a:xfrm>
          <a:prstGeom prst="round2Diag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5" name="TextBox 4"/>
          <p:cNvSpPr txBox="1"/>
          <p:nvPr/>
        </p:nvSpPr>
        <p:spPr>
          <a:xfrm>
            <a:off x="498137" y="94689"/>
            <a:ext cx="11197770"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Что такое перечень на основе доступа?</a:t>
            </a:r>
            <a:endParaRPr lang="en-US" sz="3600" dirty="0">
              <a:solidFill>
                <a:schemeClr val="bg1"/>
              </a:solidFill>
              <a:latin typeface="+mj-lt"/>
            </a:endParaRPr>
          </a:p>
        </p:txBody>
      </p:sp>
      <p:sp>
        <p:nvSpPr>
          <p:cNvPr id="3" name="Прямоугольник 2"/>
          <p:cNvSpPr/>
          <p:nvPr/>
        </p:nvSpPr>
        <p:spPr>
          <a:xfrm>
            <a:off x="370114" y="1233178"/>
            <a:ext cx="4949371" cy="2292935"/>
          </a:xfrm>
          <a:prstGeom prst="rect">
            <a:avLst/>
          </a:prstGeom>
        </p:spPr>
        <p:txBody>
          <a:bodyPr wrap="square">
            <a:spAutoFit/>
          </a:bodyPr>
          <a:lstStyle/>
          <a:p>
            <a:pPr marL="285750" indent="-285750">
              <a:spcBef>
                <a:spcPts val="600"/>
              </a:spcBef>
              <a:buClr>
                <a:schemeClr val="accent1">
                  <a:lumMod val="75000"/>
                </a:schemeClr>
              </a:buClr>
              <a:buFont typeface="Wingdings" panose="05000000000000000000" pitchFamily="2" charset="2"/>
              <a:buChar char="Ø"/>
            </a:pPr>
            <a:r>
              <a:rPr lang="ru-RU" sz="1600" dirty="0">
                <a:latin typeface="Arial" panose="020B0604020202020204" pitchFamily="34" charset="0"/>
                <a:cs typeface="Arial" panose="020B0604020202020204" pitchFamily="34" charset="0"/>
              </a:rPr>
              <a:t>Перечень на основе доступа позволяет администратору контролировать видимость общих папок в соответствии с разрешениями,</a:t>
            </a:r>
            <a:r>
              <a:rPr lang="en-US" sz="1600" dirty="0">
                <a:latin typeface="Arial" panose="020B0604020202020204" pitchFamily="34" charset="0"/>
                <a:cs typeface="Arial" panose="020B0604020202020204" pitchFamily="34" charset="0"/>
              </a:rPr>
              <a:t> </a:t>
            </a:r>
            <a:r>
              <a:rPr lang="ru-RU" sz="1600" dirty="0">
                <a:latin typeface="Arial" panose="020B0604020202020204" pitchFamily="34" charset="0"/>
                <a:cs typeface="Arial" panose="020B0604020202020204" pitchFamily="34" charset="0"/>
              </a:rPr>
              <a:t>установленными в общей папке</a:t>
            </a:r>
            <a:endParaRPr lang="en-US" sz="1600" dirty="0">
              <a:latin typeface="Arial" panose="020B0604020202020204" pitchFamily="34" charset="0"/>
              <a:cs typeface="Arial" panose="020B0604020202020204" pitchFamily="34" charset="0"/>
            </a:endParaRPr>
          </a:p>
          <a:p>
            <a:pPr marL="285750" indent="-285750">
              <a:spcBef>
                <a:spcPts val="600"/>
              </a:spcBef>
              <a:buClr>
                <a:schemeClr val="accent1">
                  <a:lumMod val="75000"/>
                </a:schemeClr>
              </a:buClr>
              <a:buFont typeface="Wingdings" panose="05000000000000000000" pitchFamily="2" charset="2"/>
              <a:buChar char="Ø"/>
            </a:pPr>
            <a:r>
              <a:rPr lang="ru-RU" sz="1600" dirty="0">
                <a:latin typeface="Arial" panose="020B0604020202020204" pitchFamily="34" charset="0"/>
                <a:cs typeface="Arial" panose="020B0604020202020204" pitchFamily="34" charset="0"/>
              </a:rPr>
              <a:t>Перечень на основе доступа:</a:t>
            </a:r>
            <a:endParaRPr lang="en-US" sz="1600" dirty="0">
              <a:latin typeface="Arial" panose="020B0604020202020204" pitchFamily="34" charset="0"/>
              <a:cs typeface="Arial" panose="020B0604020202020204" pitchFamily="34" charset="0"/>
            </a:endParaRPr>
          </a:p>
          <a:p>
            <a:pPr marL="742950" lvl="1" indent="-285750">
              <a:spcBef>
                <a:spcPts val="600"/>
              </a:spcBef>
              <a:buClr>
                <a:schemeClr val="accent1">
                  <a:lumMod val="75000"/>
                </a:schemeClr>
              </a:buClr>
              <a:buFont typeface="Wingdings" panose="05000000000000000000" pitchFamily="2" charset="2"/>
              <a:buChar char="Ø"/>
            </a:pPr>
            <a:r>
              <a:rPr lang="ru-RU" sz="1600" dirty="0">
                <a:latin typeface="Arial" panose="020B0604020202020204" pitchFamily="34" charset="0"/>
                <a:cs typeface="Arial" panose="020B0604020202020204" pitchFamily="34" charset="0"/>
              </a:rPr>
              <a:t>Встроен в </a:t>
            </a:r>
            <a:r>
              <a:rPr lang="ru-RU" sz="1600" dirty="0" err="1">
                <a:latin typeface="Arial" panose="020B0604020202020204" pitchFamily="34" charset="0"/>
                <a:cs typeface="Arial" panose="020B0604020202020204" pitchFamily="34" charset="0"/>
              </a:rPr>
              <a:t>Windows</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Server</a:t>
            </a:r>
            <a:r>
              <a:rPr lang="ru-RU" sz="1600" dirty="0">
                <a:latin typeface="Arial" panose="020B0604020202020204" pitchFamily="34" charset="0"/>
                <a:cs typeface="Arial" panose="020B0604020202020204" pitchFamily="34" charset="0"/>
              </a:rPr>
              <a:t> 2012</a:t>
            </a:r>
            <a:endParaRPr lang="en-US" sz="1600" dirty="0">
              <a:latin typeface="Arial" panose="020B0604020202020204" pitchFamily="34" charset="0"/>
              <a:cs typeface="Arial" panose="020B0604020202020204" pitchFamily="34" charset="0"/>
            </a:endParaRPr>
          </a:p>
          <a:p>
            <a:pPr marL="742950" lvl="1" indent="-285750">
              <a:spcBef>
                <a:spcPts val="600"/>
              </a:spcBef>
              <a:buClr>
                <a:schemeClr val="accent1">
                  <a:lumMod val="75000"/>
                </a:schemeClr>
              </a:buClr>
              <a:buFont typeface="Wingdings" panose="05000000000000000000" pitchFamily="2" charset="2"/>
              <a:buChar char="Ø"/>
            </a:pPr>
            <a:r>
              <a:rPr lang="ru-RU" sz="1600" dirty="0">
                <a:latin typeface="Arial" panose="020B0604020202020204" pitchFamily="34" charset="0"/>
                <a:cs typeface="Arial" panose="020B0604020202020204" pitchFamily="34" charset="0"/>
              </a:rPr>
              <a:t>Доступен для общих папок</a:t>
            </a:r>
            <a:br>
              <a:rPr lang="ru-RU" sz="1600" dirty="0">
                <a:latin typeface="Arial" panose="020B0604020202020204" pitchFamily="34" charset="0"/>
                <a:cs typeface="Arial" panose="020B0604020202020204" pitchFamily="34" charset="0"/>
              </a:rPr>
            </a:br>
            <a:endParaRPr lang="ru-RU" sz="1600" dirty="0">
              <a:latin typeface="Arial" panose="020B0604020202020204" pitchFamily="34" charset="0"/>
              <a:cs typeface="Arial" panose="020B0604020202020204" pitchFamily="34" charset="0"/>
            </a:endParaRPr>
          </a:p>
        </p:txBody>
      </p:sp>
      <p:sp>
        <p:nvSpPr>
          <p:cNvPr id="76" name="Title 1"/>
          <p:cNvSpPr txBox="1">
            <a:spLocks/>
          </p:cNvSpPr>
          <p:nvPr/>
        </p:nvSpPr>
        <p:spPr>
          <a:xfrm>
            <a:off x="6960622" y="1067201"/>
            <a:ext cx="5015707"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600" b="1" dirty="0">
                <a:solidFill>
                  <a:srgbClr val="C00000"/>
                </a:solidFill>
              </a:rPr>
              <a:t>Что такое автономный доступ</a:t>
            </a:r>
            <a:r>
              <a:rPr lang="en-CA" sz="1600" b="1" dirty="0">
                <a:solidFill>
                  <a:srgbClr val="C00000"/>
                </a:solidFill>
              </a:rPr>
              <a:t>?</a:t>
            </a:r>
          </a:p>
        </p:txBody>
      </p:sp>
      <p:grpSp>
        <p:nvGrpSpPr>
          <p:cNvPr id="9" name="Группа 8"/>
          <p:cNvGrpSpPr/>
          <p:nvPr/>
        </p:nvGrpSpPr>
        <p:grpSpPr>
          <a:xfrm>
            <a:off x="6516915" y="2264230"/>
            <a:ext cx="4330702" cy="4205774"/>
            <a:chOff x="5911851" y="2718177"/>
            <a:chExt cx="4200071" cy="4045657"/>
          </a:xfrm>
        </p:grpSpPr>
        <p:pic>
          <p:nvPicPr>
            <p:cNvPr id="3074" name="Picture 2" descr="&amp;Kcy;&amp;acy;&amp;rcy;&amp;tcy;&amp;icy;&amp;ncy;&amp;kcy;&amp;icy; &amp;pcy;&amp;ocy; &amp;zcy;&amp;acy;&amp;pcy;&amp;rcy;&amp;ocy;&amp;scy;&amp;ucy; &amp;Ncy;&amp;acy;&amp;scy;&amp;tcy;&amp;rcy;&amp;ocy;&amp;jcy;&amp;kcy;&amp;acy; &amp;acy;&amp;vcy;&amp;tcy;&amp;ocy;&amp;ncy;&amp;ocy;&amp;mcy;&amp;ncy;&amp;ocy;&amp;gcy;&amp;ocy; &amp;rcy;&amp;iecy;&amp;zhcy;&amp;icy;&amp;mcy;&amp;acy; ser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1851" y="2718177"/>
              <a:ext cx="4200071" cy="4045657"/>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скругленные углы 5"/>
            <p:cNvSpPr/>
            <p:nvPr/>
          </p:nvSpPr>
          <p:spPr>
            <a:xfrm>
              <a:off x="6037943" y="4651829"/>
              <a:ext cx="3947886" cy="493486"/>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 name="Прямоугольник 6"/>
          <p:cNvSpPr/>
          <p:nvPr/>
        </p:nvSpPr>
        <p:spPr>
          <a:xfrm>
            <a:off x="5599907" y="1357501"/>
            <a:ext cx="6096000" cy="830997"/>
          </a:xfrm>
          <a:prstGeom prst="rect">
            <a:avLst/>
          </a:prstGeom>
        </p:spPr>
        <p:txBody>
          <a:bodyPr>
            <a:spAutoFit/>
          </a:bodyPr>
          <a:lstStyle/>
          <a:p>
            <a:pPr algn="ctr"/>
            <a:r>
              <a:rPr lang="ru-RU" sz="1600" dirty="0">
                <a:latin typeface="Arial" panose="020B0604020202020204" pitchFamily="34" charset="0"/>
                <a:cs typeface="Arial" panose="020B0604020202020204" pitchFamily="34" charset="0"/>
              </a:rPr>
              <a:t>Автономные файлы позволяют компьютеру пользователя кэшировать сетевые файлы локально для использования в автономном режиме, когда компьютер отключен от сети</a:t>
            </a:r>
          </a:p>
        </p:txBody>
      </p:sp>
      <p:sp>
        <p:nvSpPr>
          <p:cNvPr id="86" name="Title 1"/>
          <p:cNvSpPr txBox="1">
            <a:spLocks/>
          </p:cNvSpPr>
          <p:nvPr/>
        </p:nvSpPr>
        <p:spPr>
          <a:xfrm>
            <a:off x="460375" y="3647939"/>
            <a:ext cx="5018767"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800" b="1" dirty="0">
                <a:solidFill>
                  <a:srgbClr val="C00000"/>
                </a:solidFill>
              </a:rPr>
              <a:t>Демонстрация: создание и настройка общей папки</a:t>
            </a:r>
          </a:p>
        </p:txBody>
      </p:sp>
      <p:sp>
        <p:nvSpPr>
          <p:cNvPr id="87" name="Content Placeholder 2"/>
          <p:cNvSpPr>
            <a:spLocks noGrp="1"/>
          </p:cNvSpPr>
          <p:nvPr/>
        </p:nvSpPr>
        <p:spPr bwMode="auto">
          <a:xfrm>
            <a:off x="498701" y="4643265"/>
            <a:ext cx="4692196" cy="165615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ru-RU" sz="1600" dirty="0">
                <a:latin typeface="Arial" panose="020B0604020202020204" pitchFamily="34" charset="0"/>
                <a:cs typeface="Arial" panose="020B0604020202020204" pitchFamily="34" charset="0"/>
              </a:rPr>
              <a:t>В данной демонстрации, Вы увидите как</a:t>
            </a:r>
            <a:r>
              <a:rPr lang="en-US" sz="1600" dirty="0">
                <a:latin typeface="Arial" panose="020B0604020202020204" pitchFamily="34" charset="0"/>
                <a:cs typeface="Arial" panose="020B0604020202020204" pitchFamily="34" charset="0"/>
              </a:rPr>
              <a:t>:</a:t>
            </a:r>
            <a:endParaRPr lang="en-CA" sz="1600" dirty="0">
              <a:latin typeface="Arial" panose="020B0604020202020204" pitchFamily="34" charset="0"/>
              <a:cs typeface="Arial" panose="020B0604020202020204" pitchFamily="34" charset="0"/>
            </a:endParaRPr>
          </a:p>
          <a:p>
            <a:pPr lvl="1" indent="-277813">
              <a:buFont typeface="Wingdings" panose="05000000000000000000" pitchFamily="2" charset="2"/>
              <a:buChar char="ü"/>
            </a:pPr>
            <a:r>
              <a:rPr lang="ru-RU" sz="1600" dirty="0">
                <a:latin typeface="Arial" panose="020B0604020202020204" pitchFamily="34" charset="0"/>
                <a:cs typeface="Arial" panose="020B0604020202020204" pitchFamily="34" charset="0"/>
              </a:rPr>
              <a:t>Создавать общую папку</a:t>
            </a:r>
          </a:p>
          <a:p>
            <a:pPr lvl="1" indent="-277813">
              <a:buFont typeface="Wingdings" panose="05000000000000000000" pitchFamily="2" charset="2"/>
              <a:buChar char="ü"/>
            </a:pPr>
            <a:r>
              <a:rPr lang="ru-RU" sz="1600" dirty="0">
                <a:latin typeface="Arial" panose="020B0604020202020204" pitchFamily="34" charset="0"/>
                <a:cs typeface="Arial" panose="020B0604020202020204" pitchFamily="34" charset="0"/>
              </a:rPr>
              <a:t>Назначать разрешения для общей папки</a:t>
            </a:r>
          </a:p>
          <a:p>
            <a:pPr lvl="1" indent="-277813">
              <a:buFont typeface="Wingdings" panose="05000000000000000000" pitchFamily="2" charset="2"/>
              <a:buChar char="ü"/>
            </a:pPr>
            <a:r>
              <a:rPr lang="ru-RU" sz="1600" dirty="0">
                <a:latin typeface="Arial" panose="020B0604020202020204" pitchFamily="34" charset="0"/>
                <a:cs typeface="Arial" panose="020B0604020202020204" pitchFamily="34" charset="0"/>
              </a:rPr>
              <a:t>Настраивать перечень на основе доступа</a:t>
            </a:r>
          </a:p>
          <a:p>
            <a:pPr lvl="1" indent="-277813">
              <a:buFont typeface="Wingdings" panose="05000000000000000000" pitchFamily="2" charset="2"/>
              <a:buChar char="ü"/>
            </a:pPr>
            <a:r>
              <a:rPr lang="ru-RU" sz="1600" dirty="0">
                <a:latin typeface="Arial" panose="020B0604020202020204" pitchFamily="34" charset="0"/>
                <a:cs typeface="Arial" panose="020B0604020202020204" pitchFamily="34" charset="0"/>
              </a:rPr>
              <a:t>Настраивать автономные файлы</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8042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4111" y="-98556"/>
            <a:ext cx="11927717" cy="1615827"/>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300" dirty="0">
                <a:solidFill>
                  <a:schemeClr val="bg1"/>
                </a:solidFill>
                <a:latin typeface="+mj-lt"/>
              </a:rPr>
              <a:t>Занятие</a:t>
            </a:r>
            <a:r>
              <a:rPr lang="en-US" sz="3300" dirty="0">
                <a:solidFill>
                  <a:schemeClr val="bg1"/>
                </a:solidFill>
                <a:latin typeface="+mj-lt"/>
              </a:rPr>
              <a:t> 2</a:t>
            </a:r>
            <a:r>
              <a:rPr lang="ru-RU" sz="3300" dirty="0">
                <a:solidFill>
                  <a:schemeClr val="bg1"/>
                </a:solidFill>
                <a:latin typeface="+mj-lt"/>
              </a:rPr>
              <a:t>.</a:t>
            </a:r>
            <a:r>
              <a:rPr lang="en-US" sz="3300" dirty="0">
                <a:solidFill>
                  <a:schemeClr val="bg1"/>
                </a:solidFill>
                <a:latin typeface="+mj-lt"/>
              </a:rPr>
              <a:t> </a:t>
            </a:r>
            <a:r>
              <a:rPr lang="ru-RU" sz="3300" dirty="0">
                <a:solidFill>
                  <a:schemeClr val="bg1"/>
                </a:solidFill>
                <a:latin typeface="+mj-lt"/>
              </a:rPr>
              <a:t>Защита совместно используемых файлов и папок с помощью теневых копий</a:t>
            </a:r>
          </a:p>
          <a:p>
            <a:endParaRPr lang="en-US" sz="3300" dirty="0">
              <a:solidFill>
                <a:schemeClr val="bg1"/>
              </a:solidFill>
              <a:latin typeface="+mj-lt"/>
            </a:endParaRPr>
          </a:p>
        </p:txBody>
      </p:sp>
      <p:sp>
        <p:nvSpPr>
          <p:cNvPr id="47" name="Title 1"/>
          <p:cNvSpPr txBox="1">
            <a:spLocks/>
          </p:cNvSpPr>
          <p:nvPr/>
        </p:nvSpPr>
        <p:spPr>
          <a:xfrm>
            <a:off x="445861" y="1248226"/>
            <a:ext cx="7773988"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CA" sz="2800" dirty="0"/>
          </a:p>
        </p:txBody>
      </p:sp>
      <p:sp>
        <p:nvSpPr>
          <p:cNvPr id="48" name="Text Placeholder 2"/>
          <p:cNvSpPr txBox="1">
            <a:spLocks/>
          </p:cNvSpPr>
          <p:nvPr/>
        </p:nvSpPr>
        <p:spPr>
          <a:xfrm>
            <a:off x="445861" y="1400717"/>
            <a:ext cx="8119156" cy="29266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buClr>
                <a:schemeClr val="accent1">
                  <a:lumMod val="75000"/>
                </a:schemeClr>
              </a:buClr>
              <a:buFont typeface="Wingdings" panose="05000000000000000000" pitchFamily="2" charset="2"/>
              <a:buChar char="Ø"/>
            </a:pPr>
            <a:r>
              <a:rPr lang="ru-RU" sz="2200" dirty="0">
                <a:latin typeface="Arial" panose="020B0604020202020204" pitchFamily="34" charset="0"/>
                <a:cs typeface="Arial" panose="020B0604020202020204" pitchFamily="34" charset="0"/>
              </a:rPr>
              <a:t>Что такое теневые копии?</a:t>
            </a:r>
          </a:p>
          <a:p>
            <a:pPr marL="355600" indent="-355600">
              <a:buClr>
                <a:schemeClr val="accent1">
                  <a:lumMod val="75000"/>
                </a:schemeClr>
              </a:buClr>
              <a:buFont typeface="Wingdings" panose="05000000000000000000" pitchFamily="2" charset="2"/>
              <a:buChar char="Ø"/>
            </a:pPr>
            <a:r>
              <a:rPr lang="ru-RU" sz="2200" dirty="0">
                <a:latin typeface="Arial" panose="020B0604020202020204" pitchFamily="34" charset="0"/>
                <a:cs typeface="Arial" panose="020B0604020202020204" pitchFamily="34" charset="0"/>
              </a:rPr>
              <a:t>Планирование теневого копирования</a:t>
            </a:r>
          </a:p>
          <a:p>
            <a:pPr marL="355600" indent="-355600">
              <a:buClr>
                <a:schemeClr val="accent1">
                  <a:lumMod val="75000"/>
                </a:schemeClr>
              </a:buClr>
              <a:buFont typeface="Wingdings" panose="05000000000000000000" pitchFamily="2" charset="2"/>
              <a:buChar char="Ø"/>
            </a:pPr>
            <a:r>
              <a:rPr lang="ru-RU" sz="2200" dirty="0">
                <a:latin typeface="Arial" panose="020B0604020202020204" pitchFamily="34" charset="0"/>
                <a:cs typeface="Arial" panose="020B0604020202020204" pitchFamily="34" charset="0"/>
              </a:rPr>
              <a:t>Восстановление данных из теневой копии</a:t>
            </a:r>
          </a:p>
          <a:p>
            <a:pPr marL="355600" indent="-355600">
              <a:buClr>
                <a:schemeClr val="accent1">
                  <a:lumMod val="75000"/>
                </a:schemeClr>
              </a:buClr>
              <a:buFont typeface="Wingdings" panose="05000000000000000000" pitchFamily="2" charset="2"/>
              <a:buChar char="Ø"/>
            </a:pPr>
            <a:r>
              <a:rPr lang="ru-RU" sz="2200" dirty="0">
                <a:latin typeface="Arial" panose="020B0604020202020204" pitchFamily="34" charset="0"/>
                <a:cs typeface="Arial" panose="020B0604020202020204" pitchFamily="34" charset="0"/>
              </a:rPr>
              <a:t>Демонстрация: восстановление данных из теневой копии</a:t>
            </a:r>
            <a:endParaRPr lang="en-CA"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6582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скругленные углы 12"/>
          <p:cNvSpPr/>
          <p:nvPr/>
        </p:nvSpPr>
        <p:spPr>
          <a:xfrm>
            <a:off x="3433338" y="3839029"/>
            <a:ext cx="3555291" cy="1690914"/>
          </a:xfrm>
          <a:prstGeom prst="round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341146" y="105345"/>
            <a:ext cx="11698514"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Что такое теневые копии</a:t>
            </a:r>
            <a:r>
              <a:rPr lang="en-US" sz="3600" dirty="0">
                <a:solidFill>
                  <a:schemeClr val="bg1"/>
                </a:solidFill>
                <a:latin typeface="+mj-lt"/>
              </a:rPr>
              <a:t>?</a:t>
            </a:r>
          </a:p>
        </p:txBody>
      </p:sp>
      <p:sp>
        <p:nvSpPr>
          <p:cNvPr id="6" name="Прямоугольник 5"/>
          <p:cNvSpPr/>
          <p:nvPr/>
        </p:nvSpPr>
        <p:spPr>
          <a:xfrm>
            <a:off x="237133" y="1102959"/>
            <a:ext cx="5668445" cy="2062103"/>
          </a:xfrm>
          <a:prstGeom prst="rect">
            <a:avLst/>
          </a:prstGeom>
        </p:spPr>
        <p:txBody>
          <a:bodyPr wrap="square">
            <a:spAutoFit/>
          </a:bodyPr>
          <a:lstStyle/>
          <a:p>
            <a:pPr marL="285750" indent="-285750">
              <a:buClr>
                <a:schemeClr val="accent1">
                  <a:lumMod val="75000"/>
                </a:schemeClr>
              </a:buClr>
              <a:buFont typeface="Wingdings" panose="05000000000000000000" pitchFamily="2" charset="2"/>
              <a:buChar char="q"/>
            </a:pPr>
            <a:r>
              <a:rPr lang="ru-RU" sz="1600" dirty="0">
                <a:latin typeface="Arial" panose="020B0604020202020204" pitchFamily="34" charset="0"/>
                <a:cs typeface="Arial" panose="020B0604020202020204" pitchFamily="34" charset="0"/>
              </a:rPr>
              <a:t>Разрешают доступ к предыдущим версиям файлов</a:t>
            </a:r>
            <a:endParaRPr lang="en-US" sz="1600" dirty="0">
              <a:latin typeface="Arial" panose="020B0604020202020204" pitchFamily="34" charset="0"/>
              <a:cs typeface="Arial" panose="020B0604020202020204" pitchFamily="34" charset="0"/>
            </a:endParaRPr>
          </a:p>
          <a:p>
            <a:pPr marL="285750" indent="-285750">
              <a:buClr>
                <a:schemeClr val="accent1">
                  <a:lumMod val="75000"/>
                </a:schemeClr>
              </a:buClr>
              <a:buFont typeface="Wingdings" panose="05000000000000000000" pitchFamily="2" charset="2"/>
              <a:buChar char="q"/>
            </a:pPr>
            <a:r>
              <a:rPr lang="ru-RU" sz="1600" dirty="0">
                <a:latin typeface="Arial" panose="020B0604020202020204" pitchFamily="34" charset="0"/>
                <a:cs typeface="Arial" panose="020B0604020202020204" pitchFamily="34" charset="0"/>
              </a:rPr>
              <a:t>Основаны на отслеживании изменений на диске</a:t>
            </a:r>
            <a:endParaRPr lang="en-US" sz="1600" dirty="0">
              <a:latin typeface="Arial" panose="020B0604020202020204" pitchFamily="34" charset="0"/>
              <a:cs typeface="Arial" panose="020B0604020202020204" pitchFamily="34" charset="0"/>
            </a:endParaRPr>
          </a:p>
          <a:p>
            <a:pPr marL="742950" lvl="1" indent="-285750">
              <a:buClr>
                <a:schemeClr val="accent1">
                  <a:lumMod val="75000"/>
                </a:schemeClr>
              </a:buClr>
              <a:buFont typeface="Wingdings" panose="05000000000000000000" pitchFamily="2" charset="2"/>
              <a:buChar char="§"/>
            </a:pPr>
            <a:r>
              <a:rPr lang="ru-RU" sz="1600" dirty="0">
                <a:latin typeface="Arial" panose="020B0604020202020204" pitchFamily="34" charset="0"/>
                <a:cs typeface="Arial" panose="020B0604020202020204" pitchFamily="34" charset="0"/>
              </a:rPr>
              <a:t>Дисковое пространство выделяется в том же самом объеме</a:t>
            </a:r>
            <a:endParaRPr lang="en-US" sz="1600" dirty="0">
              <a:latin typeface="Arial" panose="020B0604020202020204" pitchFamily="34" charset="0"/>
              <a:cs typeface="Arial" panose="020B0604020202020204" pitchFamily="34" charset="0"/>
            </a:endParaRPr>
          </a:p>
          <a:p>
            <a:pPr marL="742950" lvl="1" indent="-285750">
              <a:buClr>
                <a:schemeClr val="accent1">
                  <a:lumMod val="75000"/>
                </a:schemeClr>
              </a:buClr>
              <a:buFont typeface="Wingdings" panose="05000000000000000000" pitchFamily="2" charset="2"/>
              <a:buChar char="§"/>
            </a:pPr>
            <a:r>
              <a:rPr lang="ru-RU" sz="1600" dirty="0">
                <a:latin typeface="Arial" panose="020B0604020202020204" pitchFamily="34" charset="0"/>
                <a:cs typeface="Arial" panose="020B0604020202020204" pitchFamily="34" charset="0"/>
              </a:rPr>
              <a:t>Когда пространство заполнится, старые теневые копии будут удалены</a:t>
            </a:r>
            <a:endParaRPr lang="en-US" sz="1600" dirty="0">
              <a:latin typeface="Arial" panose="020B0604020202020204" pitchFamily="34" charset="0"/>
              <a:cs typeface="Arial" panose="020B0604020202020204" pitchFamily="34" charset="0"/>
            </a:endParaRPr>
          </a:p>
          <a:p>
            <a:pPr marL="285750" indent="-285750">
              <a:buClr>
                <a:schemeClr val="accent1">
                  <a:lumMod val="75000"/>
                </a:schemeClr>
              </a:buClr>
              <a:buFont typeface="Wingdings" panose="05000000000000000000" pitchFamily="2" charset="2"/>
              <a:buChar char="q"/>
            </a:pPr>
            <a:r>
              <a:rPr lang="ru-RU" sz="1600" dirty="0">
                <a:latin typeface="Arial" panose="020B0604020202020204" pitchFamily="34" charset="0"/>
                <a:cs typeface="Arial" panose="020B0604020202020204" pitchFamily="34" charset="0"/>
              </a:rPr>
              <a:t>Не являются заменой резервного копирования</a:t>
            </a:r>
            <a:endParaRPr lang="en-US" sz="1600" dirty="0">
              <a:latin typeface="Arial" panose="020B0604020202020204" pitchFamily="34" charset="0"/>
              <a:cs typeface="Arial" panose="020B0604020202020204" pitchFamily="34" charset="0"/>
            </a:endParaRPr>
          </a:p>
          <a:p>
            <a:pPr marL="285750" indent="-285750">
              <a:buClr>
                <a:schemeClr val="accent1">
                  <a:lumMod val="75000"/>
                </a:schemeClr>
              </a:buClr>
              <a:buFont typeface="Wingdings" panose="05000000000000000000" pitchFamily="2" charset="2"/>
              <a:buChar char="q"/>
            </a:pPr>
            <a:r>
              <a:rPr lang="ru-RU" sz="1600" dirty="0">
                <a:latin typeface="Arial" panose="020B0604020202020204" pitchFamily="34" charset="0"/>
                <a:cs typeface="Arial" panose="020B0604020202020204" pitchFamily="34" charset="0"/>
              </a:rPr>
              <a:t>Не подходят для восстановления баз данных</a:t>
            </a:r>
          </a:p>
        </p:txBody>
      </p:sp>
      <p:sp>
        <p:nvSpPr>
          <p:cNvPr id="89" name="Title 1"/>
          <p:cNvSpPr txBox="1">
            <a:spLocks/>
          </p:cNvSpPr>
          <p:nvPr/>
        </p:nvSpPr>
        <p:spPr>
          <a:xfrm>
            <a:off x="6827822" y="1077070"/>
            <a:ext cx="5037607"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a:solidFill>
                  <a:srgbClr val="C00000"/>
                </a:solidFill>
                <a:latin typeface="Arial" panose="020B0604020202020204" pitchFamily="34" charset="0"/>
                <a:cs typeface="Arial" panose="020B0604020202020204" pitchFamily="34" charset="0"/>
              </a:rPr>
              <a:t>Расписание теневого копирования</a:t>
            </a:r>
            <a:endParaRPr lang="en-CA" sz="1800" b="1" dirty="0">
              <a:solidFill>
                <a:srgbClr val="C00000"/>
              </a:solidFill>
              <a:latin typeface="Arial" panose="020B0604020202020204" pitchFamily="34" charset="0"/>
              <a:cs typeface="Arial" panose="020B0604020202020204" pitchFamily="34" charset="0"/>
            </a:endParaRPr>
          </a:p>
        </p:txBody>
      </p:sp>
      <p:sp>
        <p:nvSpPr>
          <p:cNvPr id="93" name="&quot;Default schedule is ... &quot;"/>
          <p:cNvSpPr txBox="1"/>
          <p:nvPr/>
        </p:nvSpPr>
        <p:spPr>
          <a:xfrm>
            <a:off x="6688606" y="1545933"/>
            <a:ext cx="6409230" cy="24622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36000" tIns="0" rIns="36000" bIns="0" rtlCol="0">
            <a:spAutoFit/>
          </a:bodyPr>
          <a:lstStyle>
            <a:defPPr>
              <a:defRPr lang="en-US"/>
            </a:defPPr>
            <a:lvl1pPr algn="l" rtl="0" fontAlgn="base">
              <a:spcBef>
                <a:spcPct val="0"/>
              </a:spcBef>
              <a:spcAft>
                <a:spcPct val="0"/>
              </a:spcAft>
              <a:defRPr b="1" kern="1200">
                <a:solidFill>
                  <a:schemeClr val="dk1"/>
                </a:solidFill>
                <a:latin typeface="+mn-lt"/>
                <a:ea typeface="+mn-ea"/>
                <a:cs typeface="+mn-cs"/>
              </a:defRPr>
            </a:lvl1pPr>
            <a:lvl2pPr marL="457200" algn="l" rtl="0" fontAlgn="base">
              <a:spcBef>
                <a:spcPct val="0"/>
              </a:spcBef>
              <a:spcAft>
                <a:spcPct val="0"/>
              </a:spcAft>
              <a:defRPr b="1" kern="1200">
                <a:solidFill>
                  <a:schemeClr val="dk1"/>
                </a:solidFill>
                <a:latin typeface="+mn-lt"/>
                <a:ea typeface="+mn-ea"/>
                <a:cs typeface="+mn-cs"/>
              </a:defRPr>
            </a:lvl2pPr>
            <a:lvl3pPr marL="914400" algn="l" rtl="0" fontAlgn="base">
              <a:spcBef>
                <a:spcPct val="0"/>
              </a:spcBef>
              <a:spcAft>
                <a:spcPct val="0"/>
              </a:spcAft>
              <a:defRPr b="1" kern="1200">
                <a:solidFill>
                  <a:schemeClr val="dk1"/>
                </a:solidFill>
                <a:latin typeface="+mn-lt"/>
                <a:ea typeface="+mn-ea"/>
                <a:cs typeface="+mn-cs"/>
              </a:defRPr>
            </a:lvl3pPr>
            <a:lvl4pPr marL="1371600" algn="l" rtl="0" fontAlgn="base">
              <a:spcBef>
                <a:spcPct val="0"/>
              </a:spcBef>
              <a:spcAft>
                <a:spcPct val="0"/>
              </a:spcAft>
              <a:defRPr b="1" kern="1200">
                <a:solidFill>
                  <a:schemeClr val="dk1"/>
                </a:solidFill>
                <a:latin typeface="+mn-lt"/>
                <a:ea typeface="+mn-ea"/>
                <a:cs typeface="+mn-cs"/>
              </a:defRPr>
            </a:lvl4pPr>
            <a:lvl5pPr marL="1828800" algn="l" rtl="0" fontAlgn="base">
              <a:spcBef>
                <a:spcPct val="0"/>
              </a:spcBef>
              <a:spcAft>
                <a:spcPct val="0"/>
              </a:spcAft>
              <a:defRPr b="1" kern="1200">
                <a:solidFill>
                  <a:schemeClr val="dk1"/>
                </a:solidFill>
                <a:latin typeface="+mn-lt"/>
                <a:ea typeface="+mn-ea"/>
                <a:cs typeface="+mn-cs"/>
              </a:defRPr>
            </a:lvl5pPr>
            <a:lvl6pPr marL="2286000" algn="l" defTabSz="914400" rtl="0" eaLnBrk="1" latinLnBrk="0" hangingPunct="1">
              <a:defRPr b="1" kern="1200">
                <a:solidFill>
                  <a:schemeClr val="dk1"/>
                </a:solidFill>
                <a:latin typeface="+mn-lt"/>
                <a:ea typeface="+mn-ea"/>
                <a:cs typeface="+mn-cs"/>
              </a:defRPr>
            </a:lvl6pPr>
            <a:lvl7pPr marL="2743200" algn="l" defTabSz="914400" rtl="0" eaLnBrk="1" latinLnBrk="0" hangingPunct="1">
              <a:defRPr b="1" kern="1200">
                <a:solidFill>
                  <a:schemeClr val="dk1"/>
                </a:solidFill>
                <a:latin typeface="+mn-lt"/>
                <a:ea typeface="+mn-ea"/>
                <a:cs typeface="+mn-cs"/>
              </a:defRPr>
            </a:lvl7pPr>
            <a:lvl8pPr marL="3200400" algn="l" defTabSz="914400" rtl="0" eaLnBrk="1" latinLnBrk="0" hangingPunct="1">
              <a:defRPr b="1" kern="1200">
                <a:solidFill>
                  <a:schemeClr val="dk1"/>
                </a:solidFill>
                <a:latin typeface="+mn-lt"/>
                <a:ea typeface="+mn-ea"/>
                <a:cs typeface="+mn-cs"/>
              </a:defRPr>
            </a:lvl8pPr>
            <a:lvl9pPr marL="3657600" algn="l" defTabSz="914400" rtl="0" eaLnBrk="1" latinLnBrk="0" hangingPunct="1">
              <a:defRPr b="1" kern="1200">
                <a:solidFill>
                  <a:schemeClr val="dk1"/>
                </a:solidFill>
                <a:latin typeface="+mn-lt"/>
                <a:ea typeface="+mn-ea"/>
                <a:cs typeface="+mn-cs"/>
              </a:defRPr>
            </a:lvl9pPr>
          </a:lstStyle>
          <a:p>
            <a:pPr>
              <a:spcBef>
                <a:spcPts val="600"/>
              </a:spcBef>
              <a:buClr>
                <a:srgbClr val="006699"/>
              </a:buClr>
            </a:pPr>
            <a:r>
              <a:rPr lang="ru-RU" sz="1600" b="0" dirty="0">
                <a:latin typeface="Arial" panose="020B0604020202020204" pitchFamily="34" charset="0"/>
                <a:ea typeface="Segoe UI" pitchFamily="34" charset="0"/>
                <a:cs typeface="Arial" panose="020B0604020202020204" pitchFamily="34" charset="0"/>
              </a:rPr>
              <a:t>Расписание по умолчанию 7:00 утра и полдень</a:t>
            </a:r>
            <a:endParaRPr lang="en-US" sz="1600" b="0" dirty="0">
              <a:latin typeface="Arial" panose="020B0604020202020204" pitchFamily="34" charset="0"/>
              <a:ea typeface="Segoe UI" pitchFamily="34" charset="0"/>
              <a:cs typeface="Arial" panose="020B0604020202020204" pitchFamily="34" charset="0"/>
            </a:endParaRPr>
          </a:p>
        </p:txBody>
      </p:sp>
      <p:pic>
        <p:nvPicPr>
          <p:cNvPr id="4098" name="Picture 2" descr="&amp;Kcy;&amp;acy;&amp;rcy;&amp;tcy;&amp;icy;&amp;ncy;&amp;kcy;&amp;icy; &amp;pcy;&amp;ocy; &amp;zcy;&amp;acy;&amp;pcy;&amp;rcy;&amp;ocy;&amp;scy;&amp;ucy; &amp;dcy;&amp;ocy;&amp;pcy;&amp;ocy;&amp;lcy;&amp;ncy;&amp;icy;&amp;tcy;&amp;iecy;&amp;lcy;&amp;softcy;&amp;ncy;&amp;ycy;&amp;iecy; &amp;pcy;&amp;acy;&amp;rcy;&amp;acy;&amp;mcy;&amp;iecy;&amp;tcy;&amp;rcy;&amp;ycy; &amp;rcy;&amp;acy;&amp;scy;&amp;pcy;&amp;icy;&amp;scy;&amp;acy;&amp;ncy;&amp;icy;&amp;yacy; &amp;kcy;&amp;ocy;&amp;pcy;&amp;icy;&amp;icy;"/>
          <p:cNvPicPr>
            <a:picLocks noChangeAspect="1" noChangeArrowheads="1"/>
          </p:cNvPicPr>
          <p:nvPr/>
        </p:nvPicPr>
        <p:blipFill rotWithShape="1">
          <a:blip r:embed="rId3">
            <a:extLst>
              <a:ext uri="{28A0092B-C50C-407E-A947-70E740481C1C}">
                <a14:useLocalDpi xmlns:a14="http://schemas.microsoft.com/office/drawing/2010/main" val="0"/>
              </a:ext>
            </a:extLst>
          </a:blip>
          <a:srcRect b="9480"/>
          <a:stretch/>
        </p:blipFill>
        <p:spPr bwMode="auto">
          <a:xfrm>
            <a:off x="7126516" y="1927262"/>
            <a:ext cx="4073080" cy="449991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mp;Kcy;&amp;acy;&amp;rcy;&amp;tcy;&amp;icy;&amp;ncy;&amp;kcy;&amp;icy; &amp;pcy;&amp;ocy; &amp;zcy;&amp;acy;&amp;pcy;&amp;rcy;&amp;ocy;&amp;scy;&amp;ucy; &amp;tcy;&amp;iecy;&amp;ncy;&amp;iecy;&amp;vcy;&amp;ycy;&amp;iecy; &amp;kcy;&amp;ocy;&amp;pcy;&amp;icy;&amp;icy;"/>
          <p:cNvPicPr>
            <a:picLocks noChangeAspect="1" noChangeArrowheads="1"/>
          </p:cNvPicPr>
          <p:nvPr/>
        </p:nvPicPr>
        <p:blipFill rotWithShape="1">
          <a:blip r:embed="rId4">
            <a:extLst>
              <a:ext uri="{28A0092B-C50C-407E-A947-70E740481C1C}">
                <a14:useLocalDpi xmlns:a14="http://schemas.microsoft.com/office/drawing/2010/main" val="0"/>
              </a:ext>
            </a:extLst>
          </a:blip>
          <a:srcRect l="4279" t="4176" r="11263" b="1788"/>
          <a:stretch/>
        </p:blipFill>
        <p:spPr bwMode="auto">
          <a:xfrm>
            <a:off x="341146" y="3165062"/>
            <a:ext cx="2742915" cy="3537818"/>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2870" y="6080649"/>
            <a:ext cx="1220937" cy="730139"/>
          </a:xfrm>
          <a:prstGeom prst="rect">
            <a:avLst/>
          </a:prstGeom>
        </p:spPr>
      </p:pic>
      <p:sp>
        <p:nvSpPr>
          <p:cNvPr id="8" name="Прямоугольник 7"/>
          <p:cNvSpPr/>
          <p:nvPr/>
        </p:nvSpPr>
        <p:spPr>
          <a:xfrm>
            <a:off x="3487847" y="4031409"/>
            <a:ext cx="4194629" cy="1323439"/>
          </a:xfrm>
          <a:prstGeom prst="rect">
            <a:avLst/>
          </a:prstGeom>
        </p:spPr>
        <p:txBody>
          <a:bodyPr wrap="square">
            <a:spAutoFit/>
          </a:bodyPr>
          <a:lstStyle/>
          <a:p>
            <a:r>
              <a:rPr lang="ru-RU" sz="1600" dirty="0">
                <a:latin typeface="Arial" panose="020B0604020202020204" pitchFamily="34" charset="0"/>
                <a:cs typeface="Arial" panose="020B0604020202020204" pitchFamily="34" charset="0"/>
              </a:rPr>
              <a:t>Расписания теневого копирования</a:t>
            </a:r>
            <a:r>
              <a:rPr lang="en-US" sz="1600" dirty="0">
                <a:latin typeface="Arial" panose="020B0604020202020204" pitchFamily="34" charset="0"/>
                <a:cs typeface="Arial" panose="020B0604020202020204" pitchFamily="34" charset="0"/>
              </a:rPr>
              <a:t> </a:t>
            </a:r>
            <a:r>
              <a:rPr lang="ru-RU" sz="1600" dirty="0">
                <a:latin typeface="Arial" panose="020B0604020202020204" pitchFamily="34" charset="0"/>
                <a:cs typeface="Arial" panose="020B0604020202020204" pitchFamily="34" charset="0"/>
              </a:rPr>
              <a:t>основывается на:</a:t>
            </a:r>
            <a:endParaRPr lang="en-US" sz="1600" dirty="0">
              <a:latin typeface="Arial" panose="020B0604020202020204" pitchFamily="34" charset="0"/>
              <a:cs typeface="Arial" panose="020B0604020202020204" pitchFamily="34" charset="0"/>
            </a:endParaRPr>
          </a:p>
          <a:p>
            <a:pPr marL="449263" indent="-285750">
              <a:buClr>
                <a:schemeClr val="accent1">
                  <a:lumMod val="75000"/>
                </a:schemeClr>
              </a:buClr>
              <a:buFont typeface="Wingdings" panose="05000000000000000000" pitchFamily="2" charset="2"/>
              <a:buChar char="Ø"/>
            </a:pPr>
            <a:r>
              <a:rPr lang="ru-RU" sz="1600" dirty="0">
                <a:latin typeface="Arial" panose="020B0604020202020204" pitchFamily="34" charset="0"/>
                <a:cs typeface="Arial" panose="020B0604020202020204" pitchFamily="34" charset="0"/>
              </a:rPr>
              <a:t>Мощности сервера</a:t>
            </a:r>
            <a:endParaRPr lang="en-US" sz="1600" dirty="0">
              <a:latin typeface="Arial" panose="020B0604020202020204" pitchFamily="34" charset="0"/>
              <a:cs typeface="Arial" panose="020B0604020202020204" pitchFamily="34" charset="0"/>
            </a:endParaRPr>
          </a:p>
          <a:p>
            <a:pPr marL="449263" indent="-285750">
              <a:buClr>
                <a:schemeClr val="accent1">
                  <a:lumMod val="75000"/>
                </a:schemeClr>
              </a:buClr>
              <a:buFont typeface="Wingdings" panose="05000000000000000000" pitchFamily="2" charset="2"/>
              <a:buChar char="Ø"/>
            </a:pPr>
            <a:r>
              <a:rPr lang="ru-RU" sz="1600" dirty="0">
                <a:latin typeface="Arial" panose="020B0604020202020204" pitchFamily="34" charset="0"/>
                <a:cs typeface="Arial" panose="020B0604020202020204" pitchFamily="34" charset="0"/>
              </a:rPr>
              <a:t>Частоте изменений</a:t>
            </a:r>
            <a:endParaRPr lang="en-US" sz="1600" dirty="0">
              <a:latin typeface="Arial" panose="020B0604020202020204" pitchFamily="34" charset="0"/>
              <a:cs typeface="Arial" panose="020B0604020202020204" pitchFamily="34" charset="0"/>
            </a:endParaRPr>
          </a:p>
          <a:p>
            <a:pPr marL="449263" indent="-285750">
              <a:buClr>
                <a:schemeClr val="accent1">
                  <a:lumMod val="75000"/>
                </a:schemeClr>
              </a:buClr>
              <a:buFont typeface="Wingdings" panose="05000000000000000000" pitchFamily="2" charset="2"/>
              <a:buChar char="Ø"/>
            </a:pPr>
            <a:r>
              <a:rPr lang="ru-RU" sz="1600" dirty="0">
                <a:latin typeface="Arial" panose="020B0604020202020204" pitchFamily="34" charset="0"/>
                <a:cs typeface="Arial" panose="020B0604020202020204" pitchFamily="34" charset="0"/>
              </a:rPr>
              <a:t>Важности изменений</a:t>
            </a:r>
          </a:p>
        </p:txBody>
      </p:sp>
      <p:pic>
        <p:nvPicPr>
          <p:cNvPr id="87"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93991" y="5647430"/>
            <a:ext cx="1275666" cy="762868"/>
          </a:xfrm>
          <a:prstGeom prst="rect">
            <a:avLst/>
          </a:prstGeom>
        </p:spPr>
      </p:pic>
    </p:spTree>
    <p:extLst>
      <p:ext uri="{BB962C8B-B14F-4D97-AF65-F5344CB8AC3E}">
        <p14:creationId xmlns:p14="http://schemas.microsoft.com/office/powerpoint/2010/main" val="2242205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скругленные противолежащие углы 13"/>
          <p:cNvSpPr/>
          <p:nvPr/>
        </p:nvSpPr>
        <p:spPr>
          <a:xfrm>
            <a:off x="1964894" y="4651829"/>
            <a:ext cx="5408584" cy="2002971"/>
          </a:xfrm>
          <a:prstGeom prst="round2Diag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5" name="TextBox 4"/>
          <p:cNvSpPr txBox="1"/>
          <p:nvPr/>
        </p:nvSpPr>
        <p:spPr>
          <a:xfrm>
            <a:off x="257475" y="61148"/>
            <a:ext cx="11698514"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Восстановление данных из теневой копии</a:t>
            </a:r>
          </a:p>
        </p:txBody>
      </p:sp>
      <p:sp>
        <p:nvSpPr>
          <p:cNvPr id="6" name="Rounded Rectangle 4"/>
          <p:cNvSpPr>
            <a:spLocks noChangeArrowheads="1"/>
          </p:cNvSpPr>
          <p:nvPr/>
        </p:nvSpPr>
        <p:spPr bwMode="auto">
          <a:xfrm>
            <a:off x="366760" y="796945"/>
            <a:ext cx="8466999" cy="4333855"/>
          </a:xfrm>
          <a:prstGeom prst="roundRect">
            <a:avLst>
              <a:gd name="adj" fmla="val 4167"/>
            </a:avLst>
          </a:prstGeom>
          <a:noFill/>
          <a:ln w="9525" algn="ctr">
            <a:noFill/>
            <a:round/>
            <a:headEnd/>
            <a:tailEnd/>
          </a:ln>
          <a:effectLst/>
        </p:spPr>
        <p:txBody>
          <a:bodyPr wrap="square" lIns="36000" rIns="3600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a:lnSpc>
                <a:spcPct val="90000"/>
              </a:lnSpc>
              <a:spcBef>
                <a:spcPts val="600"/>
              </a:spcBef>
              <a:buClr>
                <a:srgbClr val="006699"/>
              </a:buClr>
              <a:buFontTx/>
              <a:buChar char="•"/>
            </a:pPr>
            <a:endParaRPr lang="en-CA" sz="1600" b="0" dirty="0">
              <a:latin typeface="Segoe UI" pitchFamily="34" charset="0"/>
              <a:ea typeface="Segoe UI" pitchFamily="34" charset="0"/>
              <a:cs typeface="Segoe UI" pitchFamily="34" charset="0"/>
            </a:endParaRPr>
          </a:p>
        </p:txBody>
      </p:sp>
      <p:sp>
        <p:nvSpPr>
          <p:cNvPr id="2" name="Прямоугольник 1"/>
          <p:cNvSpPr/>
          <p:nvPr/>
        </p:nvSpPr>
        <p:spPr>
          <a:xfrm>
            <a:off x="285317" y="1040907"/>
            <a:ext cx="6096000" cy="2991588"/>
          </a:xfrm>
          <a:prstGeom prst="rect">
            <a:avLst/>
          </a:prstGeom>
        </p:spPr>
        <p:txBody>
          <a:bodyPr>
            <a:spAutoFit/>
          </a:bodyPr>
          <a:lstStyle/>
          <a:p>
            <a:pPr marL="285750" lvl="1" indent="-285750">
              <a:lnSpc>
                <a:spcPct val="90000"/>
              </a:lnSpc>
              <a:spcBef>
                <a:spcPts val="600"/>
              </a:spcBef>
              <a:buClr>
                <a:srgbClr val="006699"/>
              </a:buClr>
              <a:buFont typeface="Wingdings" panose="05000000000000000000" pitchFamily="2" charset="2"/>
              <a:buChar char="q"/>
            </a:pPr>
            <a:r>
              <a:rPr lang="ru-RU" sz="1600" dirty="0">
                <a:latin typeface="Arial" panose="020B0604020202020204" pitchFamily="34" charset="0"/>
                <a:ea typeface="Segoe UI" pitchFamily="34" charset="0"/>
                <a:cs typeface="Arial" panose="020B0604020202020204" pitchFamily="34" charset="0"/>
              </a:rPr>
              <a:t>Предыдущие версии доступны из диалогового окна свойств файла или папки</a:t>
            </a:r>
          </a:p>
          <a:p>
            <a:pPr marL="742950" lvl="1" indent="-285750">
              <a:lnSpc>
                <a:spcPct val="90000"/>
              </a:lnSpc>
              <a:spcBef>
                <a:spcPts val="600"/>
              </a:spcBef>
              <a:buClr>
                <a:srgbClr val="006699"/>
              </a:buClr>
              <a:buFont typeface="Wingdings" panose="05000000000000000000" pitchFamily="2" charset="2"/>
              <a:buChar char="§"/>
            </a:pPr>
            <a:r>
              <a:rPr lang="ru-RU" sz="1600" dirty="0">
                <a:latin typeface="Arial" panose="020B0604020202020204" pitchFamily="34" charset="0"/>
                <a:ea typeface="Segoe UI" pitchFamily="34" charset="0"/>
                <a:cs typeface="Arial" panose="020B0604020202020204" pitchFamily="34" charset="0"/>
              </a:rPr>
              <a:t>Администраторы могут восстанавливать предыдущие версии</a:t>
            </a:r>
            <a:r>
              <a:rPr lang="en-US" sz="1600" dirty="0">
                <a:latin typeface="Arial" panose="020B0604020202020204" pitchFamily="34" charset="0"/>
                <a:ea typeface="Segoe UI" pitchFamily="34" charset="0"/>
                <a:cs typeface="Arial" panose="020B0604020202020204" pitchFamily="34" charset="0"/>
              </a:rPr>
              <a:t> </a:t>
            </a:r>
            <a:r>
              <a:rPr lang="ru-RU" sz="1600" dirty="0">
                <a:latin typeface="Arial" panose="020B0604020202020204" pitchFamily="34" charset="0"/>
                <a:ea typeface="Segoe UI" pitchFamily="34" charset="0"/>
                <a:cs typeface="Arial" panose="020B0604020202020204" pitchFamily="34" charset="0"/>
              </a:rPr>
              <a:t>Непосредственно на сервере</a:t>
            </a:r>
          </a:p>
          <a:p>
            <a:pPr marL="742950" lvl="1" indent="-285750">
              <a:lnSpc>
                <a:spcPct val="90000"/>
              </a:lnSpc>
              <a:spcBef>
                <a:spcPts val="600"/>
              </a:spcBef>
              <a:buClr>
                <a:srgbClr val="006699"/>
              </a:buClr>
              <a:buFont typeface="Wingdings" panose="05000000000000000000" pitchFamily="2" charset="2"/>
              <a:buChar char="§"/>
            </a:pPr>
            <a:r>
              <a:rPr lang="ru-RU" sz="1600" dirty="0">
                <a:latin typeface="Arial" panose="020B0604020202020204" pitchFamily="34" charset="0"/>
                <a:ea typeface="Segoe UI" pitchFamily="34" charset="0"/>
                <a:cs typeface="Arial" panose="020B0604020202020204" pitchFamily="34" charset="0"/>
              </a:rPr>
              <a:t>Пользователи могут восстанавливать предыдущие версии по сети</a:t>
            </a:r>
          </a:p>
          <a:p>
            <a:pPr marL="325438" lvl="1" indent="-285750">
              <a:lnSpc>
                <a:spcPct val="90000"/>
              </a:lnSpc>
              <a:spcBef>
                <a:spcPts val="600"/>
              </a:spcBef>
              <a:buClr>
                <a:srgbClr val="006699"/>
              </a:buClr>
              <a:buFont typeface="Wingdings" panose="05000000000000000000" pitchFamily="2" charset="2"/>
              <a:buChar char="q"/>
            </a:pPr>
            <a:r>
              <a:rPr lang="ru-RU" sz="1600" dirty="0">
                <a:latin typeface="Arial" panose="020B0604020202020204" pitchFamily="34" charset="0"/>
                <a:ea typeface="Segoe UI" pitchFamily="34" charset="0"/>
                <a:cs typeface="Arial" panose="020B0604020202020204" pitchFamily="34" charset="0"/>
              </a:rPr>
              <a:t>Все пользователи могут:</a:t>
            </a:r>
          </a:p>
          <a:p>
            <a:pPr marL="742950" lvl="1" indent="-285750">
              <a:lnSpc>
                <a:spcPct val="90000"/>
              </a:lnSpc>
              <a:spcBef>
                <a:spcPts val="600"/>
              </a:spcBef>
              <a:buClr>
                <a:srgbClr val="006699"/>
              </a:buClr>
              <a:buFont typeface="Wingdings" panose="05000000000000000000" pitchFamily="2" charset="2"/>
              <a:buChar char="§"/>
            </a:pPr>
            <a:r>
              <a:rPr lang="ru-RU" sz="1600" dirty="0">
                <a:latin typeface="Arial" panose="020B0604020202020204" pitchFamily="34" charset="0"/>
                <a:ea typeface="Segoe UI" pitchFamily="34" charset="0"/>
                <a:cs typeface="Arial" panose="020B0604020202020204" pitchFamily="34" charset="0"/>
              </a:rPr>
              <a:t>Восстановить файл или папку</a:t>
            </a:r>
          </a:p>
          <a:p>
            <a:pPr marL="742950" lvl="1" indent="-285750">
              <a:lnSpc>
                <a:spcPct val="90000"/>
              </a:lnSpc>
              <a:spcBef>
                <a:spcPts val="600"/>
              </a:spcBef>
              <a:buClr>
                <a:srgbClr val="006699"/>
              </a:buClr>
              <a:buFont typeface="Wingdings" panose="05000000000000000000" pitchFamily="2" charset="2"/>
              <a:buChar char="§"/>
            </a:pPr>
            <a:r>
              <a:rPr lang="ru-RU" sz="1600" dirty="0">
                <a:latin typeface="Arial" panose="020B0604020202020204" pitchFamily="34" charset="0"/>
                <a:ea typeface="Segoe UI" pitchFamily="34" charset="0"/>
                <a:cs typeface="Arial" panose="020B0604020202020204" pitchFamily="34" charset="0"/>
              </a:rPr>
              <a:t>Просмотреть предыдущие версии файлов, чтобы выбрать правильную</a:t>
            </a:r>
          </a:p>
          <a:p>
            <a:pPr marL="742950" lvl="1" indent="-285750">
              <a:lnSpc>
                <a:spcPct val="90000"/>
              </a:lnSpc>
              <a:spcBef>
                <a:spcPts val="600"/>
              </a:spcBef>
              <a:buClr>
                <a:srgbClr val="006699"/>
              </a:buClr>
              <a:buFont typeface="Wingdings" panose="05000000000000000000" pitchFamily="2" charset="2"/>
              <a:buChar char="§"/>
            </a:pPr>
            <a:r>
              <a:rPr lang="ru-RU" sz="1600" dirty="0">
                <a:latin typeface="Arial" panose="020B0604020202020204" pitchFamily="34" charset="0"/>
                <a:ea typeface="Segoe UI" pitchFamily="34" charset="0"/>
                <a:cs typeface="Arial" panose="020B0604020202020204" pitchFamily="34" charset="0"/>
              </a:rPr>
              <a:t>Скопировать файл или папку в другое место</a:t>
            </a:r>
            <a:endParaRPr lang="en-CA" sz="1600" dirty="0">
              <a:latin typeface="Arial" panose="020B0604020202020204" pitchFamily="34" charset="0"/>
              <a:ea typeface="Segoe UI" pitchFamily="34" charset="0"/>
              <a:cs typeface="Arial" panose="020B0604020202020204" pitchFamily="34" charset="0"/>
            </a:endParaRPr>
          </a:p>
        </p:txBody>
      </p:sp>
      <p:sp>
        <p:nvSpPr>
          <p:cNvPr id="12" name="Title 1"/>
          <p:cNvSpPr txBox="1">
            <a:spLocks/>
          </p:cNvSpPr>
          <p:nvPr/>
        </p:nvSpPr>
        <p:spPr>
          <a:xfrm>
            <a:off x="899886" y="4276457"/>
            <a:ext cx="7058642"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800" b="1" dirty="0">
                <a:solidFill>
                  <a:srgbClr val="C00000"/>
                </a:solidFill>
              </a:rPr>
              <a:t>Демонстрация</a:t>
            </a:r>
            <a:r>
              <a:rPr lang="en-CA" sz="1800" b="1" dirty="0">
                <a:solidFill>
                  <a:srgbClr val="C00000"/>
                </a:solidFill>
              </a:rPr>
              <a:t>: </a:t>
            </a:r>
            <a:r>
              <a:rPr lang="ru-RU" sz="1800" b="1" dirty="0">
                <a:solidFill>
                  <a:srgbClr val="C00000"/>
                </a:solidFill>
              </a:rPr>
              <a:t>восстановление данных из теневой копии</a:t>
            </a:r>
            <a:endParaRPr lang="en-CA" sz="1800" b="1" dirty="0">
              <a:solidFill>
                <a:srgbClr val="C00000"/>
              </a:solidFill>
            </a:endParaRPr>
          </a:p>
        </p:txBody>
      </p:sp>
      <p:sp>
        <p:nvSpPr>
          <p:cNvPr id="13" name="Content Placeholder 2"/>
          <p:cNvSpPr>
            <a:spLocks noGrp="1"/>
          </p:cNvSpPr>
          <p:nvPr/>
        </p:nvSpPr>
        <p:spPr bwMode="auto">
          <a:xfrm>
            <a:off x="2459624" y="4758643"/>
            <a:ext cx="8119156" cy="189615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ru-RU" sz="1600" dirty="0"/>
              <a:t>В данной демонстрации, Вы увидите как</a:t>
            </a:r>
            <a:r>
              <a:rPr lang="en-US" sz="1600" dirty="0"/>
              <a:t>:</a:t>
            </a:r>
            <a:endParaRPr lang="en-CA" sz="1600" dirty="0"/>
          </a:p>
          <a:p>
            <a:pPr lvl="1" indent="-277813">
              <a:buFont typeface="Wingdings" panose="05000000000000000000" pitchFamily="2" charset="2"/>
              <a:buChar char="ü"/>
            </a:pPr>
            <a:r>
              <a:rPr lang="ru-RU" sz="1600" dirty="0"/>
              <a:t>Настраивать теневые копии</a:t>
            </a:r>
          </a:p>
          <a:p>
            <a:pPr lvl="1" indent="-277813">
              <a:buFont typeface="Wingdings" panose="05000000000000000000" pitchFamily="2" charset="2"/>
              <a:buChar char="ü"/>
            </a:pPr>
            <a:r>
              <a:rPr lang="ru-RU" sz="1600" dirty="0"/>
              <a:t>Создавать новый файл</a:t>
            </a:r>
          </a:p>
          <a:p>
            <a:pPr lvl="1" indent="-277813">
              <a:buFont typeface="Wingdings" panose="05000000000000000000" pitchFamily="2" charset="2"/>
              <a:buChar char="ü"/>
            </a:pPr>
            <a:r>
              <a:rPr lang="ru-RU" sz="1600" dirty="0"/>
              <a:t>Создавать теневую копию</a:t>
            </a:r>
          </a:p>
          <a:p>
            <a:pPr lvl="1" indent="-277813">
              <a:buFont typeface="Wingdings" panose="05000000000000000000" pitchFamily="2" charset="2"/>
              <a:buChar char="ü"/>
            </a:pPr>
            <a:r>
              <a:rPr lang="ru-RU" sz="1600" dirty="0"/>
              <a:t>Изменять файл</a:t>
            </a:r>
            <a:br>
              <a:rPr lang="ru-RU" sz="1600" dirty="0"/>
            </a:br>
            <a:r>
              <a:rPr lang="ru-RU" sz="1600" dirty="0"/>
              <a:t>Восстанавливать предыдущую версию</a:t>
            </a:r>
            <a:endParaRPr lang="en-CA" sz="1600" dirty="0"/>
          </a:p>
          <a:p>
            <a:endParaRPr lang="en-US" sz="1600" dirty="0"/>
          </a:p>
        </p:txBody>
      </p:sp>
      <p:grpSp>
        <p:nvGrpSpPr>
          <p:cNvPr id="63" name="Группа 62"/>
          <p:cNvGrpSpPr/>
          <p:nvPr/>
        </p:nvGrpSpPr>
        <p:grpSpPr>
          <a:xfrm>
            <a:off x="6583900" y="1277257"/>
            <a:ext cx="5428484" cy="3805439"/>
            <a:chOff x="6583900" y="1277257"/>
            <a:chExt cx="5428484" cy="3805439"/>
          </a:xfrm>
        </p:grpSpPr>
        <p:cxnSp>
          <p:nvCxnSpPr>
            <p:cNvPr id="48" name="Прямая со стрелкой 47"/>
            <p:cNvCxnSpPr/>
            <p:nvPr/>
          </p:nvCxnSpPr>
          <p:spPr>
            <a:xfrm>
              <a:off x="9238343" y="1926279"/>
              <a:ext cx="5444" cy="1294555"/>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sp>
          <p:nvSpPr>
            <p:cNvPr id="19" name="Прямоугольник 18"/>
            <p:cNvSpPr/>
            <p:nvPr/>
          </p:nvSpPr>
          <p:spPr>
            <a:xfrm>
              <a:off x="10967356" y="1472461"/>
              <a:ext cx="1045028" cy="64902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18" name="Прямоугольник 17"/>
            <p:cNvSpPr/>
            <p:nvPr/>
          </p:nvSpPr>
          <p:spPr>
            <a:xfrm>
              <a:off x="10880271" y="1366401"/>
              <a:ext cx="1045028" cy="64902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3" name="Прямоугольник 2"/>
            <p:cNvSpPr/>
            <p:nvPr/>
          </p:nvSpPr>
          <p:spPr>
            <a:xfrm>
              <a:off x="6665002" y="1277257"/>
              <a:ext cx="1238028" cy="885372"/>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5400000" scaled="1"/>
              <a:tileRect/>
            </a:gra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
          <p:nvSpPr>
            <p:cNvPr id="16" name="Прямоугольник 15"/>
            <p:cNvSpPr/>
            <p:nvPr/>
          </p:nvSpPr>
          <p:spPr>
            <a:xfrm>
              <a:off x="8681988" y="1277257"/>
              <a:ext cx="1369155" cy="885372"/>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5400000" scaled="1"/>
              <a:tileRect/>
            </a:gra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
          <p:nvSpPr>
            <p:cNvPr id="17" name="Прямоугольник 16"/>
            <p:cNvSpPr/>
            <p:nvPr/>
          </p:nvSpPr>
          <p:spPr>
            <a:xfrm>
              <a:off x="10800442" y="1277257"/>
              <a:ext cx="1045028" cy="649022"/>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5400000" scaled="1"/>
              <a:tileRect/>
            </a:gra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grpSp>
          <p:nvGrpSpPr>
            <p:cNvPr id="15" name="Группа 14"/>
            <p:cNvGrpSpPr/>
            <p:nvPr/>
          </p:nvGrpSpPr>
          <p:grpSpPr>
            <a:xfrm>
              <a:off x="9117763" y="4276457"/>
              <a:ext cx="423914" cy="806239"/>
              <a:chOff x="8475159" y="5580743"/>
              <a:chExt cx="423914" cy="806239"/>
            </a:xfrm>
          </p:grpSpPr>
          <p:sp>
            <p:nvSpPr>
              <p:cNvPr id="23" name="Цилиндр 22"/>
              <p:cNvSpPr/>
              <p:nvPr/>
            </p:nvSpPr>
            <p:spPr>
              <a:xfrm>
                <a:off x="8477217" y="6183782"/>
                <a:ext cx="413657" cy="203200"/>
              </a:xfrm>
              <a:prstGeom prst="ca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22" name="Цилиндр 21"/>
              <p:cNvSpPr/>
              <p:nvPr/>
            </p:nvSpPr>
            <p:spPr>
              <a:xfrm>
                <a:off x="8475159" y="5976307"/>
                <a:ext cx="413657" cy="203200"/>
              </a:xfrm>
              <a:prstGeom prst="ca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21" name="Цилиндр 20"/>
              <p:cNvSpPr/>
              <p:nvPr/>
            </p:nvSpPr>
            <p:spPr>
              <a:xfrm>
                <a:off x="8485416" y="5776089"/>
                <a:ext cx="413657" cy="203200"/>
              </a:xfrm>
              <a:prstGeom prst="ca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11" name="Цилиндр 10"/>
              <p:cNvSpPr/>
              <p:nvPr/>
            </p:nvSpPr>
            <p:spPr>
              <a:xfrm>
                <a:off x="8483600" y="5580743"/>
                <a:ext cx="413657" cy="203200"/>
              </a:xfrm>
              <a:prstGeom prst="ca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grpSp>
        <p:grpSp>
          <p:nvGrpSpPr>
            <p:cNvPr id="25" name="Группа 24"/>
            <p:cNvGrpSpPr/>
            <p:nvPr/>
          </p:nvGrpSpPr>
          <p:grpSpPr>
            <a:xfrm>
              <a:off x="10366823" y="4267954"/>
              <a:ext cx="423914" cy="806239"/>
              <a:chOff x="8475159" y="5580743"/>
              <a:chExt cx="423914" cy="806239"/>
            </a:xfrm>
          </p:grpSpPr>
          <p:sp>
            <p:nvSpPr>
              <p:cNvPr id="26" name="Цилиндр 25"/>
              <p:cNvSpPr/>
              <p:nvPr/>
            </p:nvSpPr>
            <p:spPr>
              <a:xfrm>
                <a:off x="8477217" y="6183782"/>
                <a:ext cx="413657" cy="203200"/>
              </a:xfrm>
              <a:prstGeom prst="ca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27" name="Цилиндр 26"/>
              <p:cNvSpPr/>
              <p:nvPr/>
            </p:nvSpPr>
            <p:spPr>
              <a:xfrm>
                <a:off x="8475159" y="5976307"/>
                <a:ext cx="413657" cy="203200"/>
              </a:xfrm>
              <a:prstGeom prst="ca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28" name="Цилиндр 27"/>
              <p:cNvSpPr/>
              <p:nvPr/>
            </p:nvSpPr>
            <p:spPr>
              <a:xfrm>
                <a:off x="8485416" y="5776089"/>
                <a:ext cx="413657" cy="203200"/>
              </a:xfrm>
              <a:prstGeom prst="ca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29" name="Цилиндр 28"/>
              <p:cNvSpPr/>
              <p:nvPr/>
            </p:nvSpPr>
            <p:spPr>
              <a:xfrm>
                <a:off x="8483600" y="5580743"/>
                <a:ext cx="413657" cy="203200"/>
              </a:xfrm>
              <a:prstGeom prst="ca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grpSp>
        <p:sp>
          <p:nvSpPr>
            <p:cNvPr id="30" name="Прямоугольник 29"/>
            <p:cNvSpPr/>
            <p:nvPr/>
          </p:nvSpPr>
          <p:spPr>
            <a:xfrm>
              <a:off x="8953339" y="3220834"/>
              <a:ext cx="858318" cy="522983"/>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5400000" scaled="1"/>
              <a:tileRect/>
            </a:gra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
          <p:nvSpPr>
            <p:cNvPr id="31" name="Прямоугольник 30"/>
            <p:cNvSpPr/>
            <p:nvPr/>
          </p:nvSpPr>
          <p:spPr>
            <a:xfrm>
              <a:off x="10152933" y="3220834"/>
              <a:ext cx="858318" cy="522983"/>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5400000" scaled="1"/>
              <a:tileRect/>
            </a:gra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cxnSp>
          <p:nvCxnSpPr>
            <p:cNvPr id="24" name="Прямая со стрелкой 23"/>
            <p:cNvCxnSpPr/>
            <p:nvPr/>
          </p:nvCxnSpPr>
          <p:spPr>
            <a:xfrm>
              <a:off x="7958224" y="1384300"/>
              <a:ext cx="68583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9" name="Прямая со стрелкой 38"/>
            <p:cNvCxnSpPr/>
            <p:nvPr/>
          </p:nvCxnSpPr>
          <p:spPr>
            <a:xfrm>
              <a:off x="7958224" y="1690912"/>
              <a:ext cx="685831" cy="0"/>
            </a:xfrm>
            <a:prstGeom prst="straightConnector1">
              <a:avLst/>
            </a:prstGeom>
            <a:ln>
              <a:headEnd type="triangle" w="med" len="med"/>
              <a:tailEnd type="triangle" w="med" len="med"/>
            </a:ln>
          </p:spPr>
          <p:style>
            <a:lnRef idx="3">
              <a:schemeClr val="dk1"/>
            </a:lnRef>
            <a:fillRef idx="0">
              <a:schemeClr val="dk1"/>
            </a:fillRef>
            <a:effectRef idx="2">
              <a:schemeClr val="dk1"/>
            </a:effectRef>
            <a:fontRef idx="minor">
              <a:schemeClr val="tx1"/>
            </a:fontRef>
          </p:style>
        </p:cxnSp>
        <p:cxnSp>
          <p:nvCxnSpPr>
            <p:cNvPr id="40" name="Прямая со стрелкой 39"/>
            <p:cNvCxnSpPr/>
            <p:nvPr/>
          </p:nvCxnSpPr>
          <p:spPr>
            <a:xfrm>
              <a:off x="7958224" y="1979383"/>
              <a:ext cx="685831" cy="0"/>
            </a:xfrm>
            <a:prstGeom prst="straightConnector1">
              <a:avLst/>
            </a:prstGeom>
            <a:ln>
              <a:headEnd type="triangle" w="med" len="med"/>
              <a:tailEnd type="none" w="med" len="med"/>
            </a:ln>
          </p:spPr>
          <p:style>
            <a:lnRef idx="3">
              <a:schemeClr val="dk1"/>
            </a:lnRef>
            <a:fillRef idx="0">
              <a:schemeClr val="dk1"/>
            </a:fillRef>
            <a:effectRef idx="2">
              <a:schemeClr val="dk1"/>
            </a:effectRef>
            <a:fontRef idx="minor">
              <a:schemeClr val="tx1"/>
            </a:fontRef>
          </p:style>
        </p:cxnSp>
        <p:cxnSp>
          <p:nvCxnSpPr>
            <p:cNvPr id="42" name="Прямая со стрелкой 41"/>
            <p:cNvCxnSpPr/>
            <p:nvPr/>
          </p:nvCxnSpPr>
          <p:spPr>
            <a:xfrm>
              <a:off x="10094649" y="1447556"/>
              <a:ext cx="685831" cy="0"/>
            </a:xfrm>
            <a:prstGeom prst="straightConnector1">
              <a:avLst/>
            </a:prstGeom>
            <a:ln>
              <a:headEnd type="triangle" w="med" len="med"/>
              <a:tailEnd type="triangle" w="med" len="med"/>
            </a:ln>
          </p:spPr>
          <p:style>
            <a:lnRef idx="3">
              <a:schemeClr val="dk1"/>
            </a:lnRef>
            <a:fillRef idx="0">
              <a:schemeClr val="dk1"/>
            </a:fillRef>
            <a:effectRef idx="2">
              <a:schemeClr val="dk1"/>
            </a:effectRef>
            <a:fontRef idx="minor">
              <a:schemeClr val="tx1"/>
            </a:fontRef>
          </p:style>
        </p:cxnSp>
        <p:cxnSp>
          <p:nvCxnSpPr>
            <p:cNvPr id="43" name="Прямая со стрелкой 42"/>
            <p:cNvCxnSpPr/>
            <p:nvPr/>
          </p:nvCxnSpPr>
          <p:spPr>
            <a:xfrm>
              <a:off x="10094649" y="1754168"/>
              <a:ext cx="685831" cy="0"/>
            </a:xfrm>
            <a:prstGeom prst="straightConnector1">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44" name="Прямая со стрелкой 43"/>
            <p:cNvCxnSpPr/>
            <p:nvPr/>
          </p:nvCxnSpPr>
          <p:spPr>
            <a:xfrm>
              <a:off x="10865756" y="1926279"/>
              <a:ext cx="5444" cy="129455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7" name="Прямая соединительная линия 46"/>
            <p:cNvCxnSpPr/>
            <p:nvPr/>
          </p:nvCxnSpPr>
          <p:spPr>
            <a:xfrm>
              <a:off x="9541677" y="2536701"/>
              <a:ext cx="1324079" cy="0"/>
            </a:xfrm>
            <a:prstGeom prst="line">
              <a:avLst/>
            </a:prstGeom>
          </p:spPr>
          <p:style>
            <a:lnRef idx="3">
              <a:schemeClr val="dk1"/>
            </a:lnRef>
            <a:fillRef idx="0">
              <a:schemeClr val="dk1"/>
            </a:fillRef>
            <a:effectRef idx="2">
              <a:schemeClr val="dk1"/>
            </a:effectRef>
            <a:fontRef idx="minor">
              <a:schemeClr val="tx1"/>
            </a:fontRef>
          </p:style>
        </p:cxnSp>
        <p:cxnSp>
          <p:nvCxnSpPr>
            <p:cNvPr id="52" name="Прямая со стрелкой 51"/>
            <p:cNvCxnSpPr/>
            <p:nvPr/>
          </p:nvCxnSpPr>
          <p:spPr>
            <a:xfrm>
              <a:off x="9541677" y="2541898"/>
              <a:ext cx="8441" cy="678936"/>
            </a:xfrm>
            <a:prstGeom prst="straightConnector1">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54" name="Прямая соединительная линия 53"/>
            <p:cNvCxnSpPr/>
            <p:nvPr/>
          </p:nvCxnSpPr>
          <p:spPr>
            <a:xfrm flipH="1">
              <a:off x="9229077" y="2687766"/>
              <a:ext cx="1324079" cy="0"/>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cxnSp>
          <p:nvCxnSpPr>
            <p:cNvPr id="55" name="Прямая со стрелкой 54"/>
            <p:cNvCxnSpPr/>
            <p:nvPr/>
          </p:nvCxnSpPr>
          <p:spPr>
            <a:xfrm flipH="1">
              <a:off x="10551104" y="2677873"/>
              <a:ext cx="2052" cy="436901"/>
            </a:xfrm>
            <a:prstGeom prst="straightConnector1">
              <a:avLst/>
            </a:prstGeom>
            <a:ln>
              <a:solidFill>
                <a:srgbClr val="C00000"/>
              </a:solidFill>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59" name="Прямая со стрелкой 58"/>
            <p:cNvCxnSpPr/>
            <p:nvPr/>
          </p:nvCxnSpPr>
          <p:spPr>
            <a:xfrm>
              <a:off x="9343289" y="3827737"/>
              <a:ext cx="0" cy="409516"/>
            </a:xfrm>
            <a:prstGeom prst="straightConnector1">
              <a:avLst/>
            </a:prstGeom>
            <a:ln>
              <a:headEnd type="triangle" w="med" len="med"/>
              <a:tailEnd type="triangle" w="med" len="med"/>
            </a:ln>
          </p:spPr>
          <p:style>
            <a:lnRef idx="3">
              <a:schemeClr val="dk1"/>
            </a:lnRef>
            <a:fillRef idx="0">
              <a:schemeClr val="dk1"/>
            </a:fillRef>
            <a:effectRef idx="2">
              <a:schemeClr val="dk1"/>
            </a:effectRef>
            <a:fontRef idx="minor">
              <a:schemeClr val="tx1"/>
            </a:fontRef>
          </p:style>
        </p:cxnSp>
        <p:cxnSp>
          <p:nvCxnSpPr>
            <p:cNvPr id="62" name="Прямая со стрелкой 61"/>
            <p:cNvCxnSpPr/>
            <p:nvPr/>
          </p:nvCxnSpPr>
          <p:spPr>
            <a:xfrm>
              <a:off x="10582092" y="3827737"/>
              <a:ext cx="0" cy="409516"/>
            </a:xfrm>
            <a:prstGeom prst="straightConnector1">
              <a:avLst/>
            </a:prstGeom>
            <a:ln>
              <a:headEnd type="triangle" w="med" len="med"/>
              <a:tailEnd type="triangle" w="med" len="med"/>
            </a:ln>
          </p:spPr>
          <p:style>
            <a:lnRef idx="3">
              <a:schemeClr val="dk1"/>
            </a:lnRef>
            <a:fillRef idx="0">
              <a:schemeClr val="dk1"/>
            </a:fillRef>
            <a:effectRef idx="2">
              <a:schemeClr val="dk1"/>
            </a:effectRef>
            <a:fontRef idx="minor">
              <a:schemeClr val="tx1"/>
            </a:fontRef>
          </p:style>
        </p:cxnSp>
        <p:sp>
          <p:nvSpPr>
            <p:cNvPr id="60" name="TextBox 59"/>
            <p:cNvSpPr txBox="1"/>
            <p:nvPr/>
          </p:nvSpPr>
          <p:spPr>
            <a:xfrm>
              <a:off x="6583900" y="1502424"/>
              <a:ext cx="1364343" cy="430887"/>
            </a:xfrm>
            <a:prstGeom prst="rect">
              <a:avLst/>
            </a:prstGeom>
            <a:noFill/>
          </p:spPr>
          <p:txBody>
            <a:bodyPr wrap="square" rtlCol="0">
              <a:spAutoFit/>
            </a:bodyPr>
            <a:lstStyle/>
            <a:p>
              <a:pPr algn="ctr"/>
              <a:r>
                <a:rPr lang="ru-RU" sz="1100" dirty="0">
                  <a:latin typeface="Arial" panose="020B0604020202020204" pitchFamily="34" charset="0"/>
                  <a:cs typeface="Arial" panose="020B0604020202020204" pitchFamily="34" charset="0"/>
                </a:rPr>
                <a:t>Запрашивающая сторона</a:t>
              </a:r>
            </a:p>
          </p:txBody>
        </p:sp>
        <p:sp>
          <p:nvSpPr>
            <p:cNvPr id="64" name="TextBox 63"/>
            <p:cNvSpPr txBox="1"/>
            <p:nvPr/>
          </p:nvSpPr>
          <p:spPr>
            <a:xfrm>
              <a:off x="8670210" y="1517766"/>
              <a:ext cx="1364343" cy="430887"/>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Volume Shadow Copy Service</a:t>
              </a:r>
              <a:endParaRPr lang="ru-RU" sz="1100" dirty="0">
                <a:latin typeface="Arial" panose="020B0604020202020204" pitchFamily="34" charset="0"/>
                <a:cs typeface="Arial" panose="020B0604020202020204" pitchFamily="34" charset="0"/>
              </a:endParaRPr>
            </a:p>
          </p:txBody>
        </p:sp>
        <p:sp>
          <p:nvSpPr>
            <p:cNvPr id="65" name="TextBox 64"/>
            <p:cNvSpPr txBox="1"/>
            <p:nvPr/>
          </p:nvSpPr>
          <p:spPr>
            <a:xfrm>
              <a:off x="10640784" y="1439678"/>
              <a:ext cx="1364343" cy="430887"/>
            </a:xfrm>
            <a:prstGeom prst="rect">
              <a:avLst/>
            </a:prstGeom>
            <a:noFill/>
          </p:spPr>
          <p:txBody>
            <a:bodyPr wrap="square" rtlCol="0">
              <a:spAutoFit/>
            </a:bodyPr>
            <a:lstStyle/>
            <a:p>
              <a:pPr algn="ctr"/>
              <a:r>
                <a:rPr lang="ru-RU" sz="1100" dirty="0">
                  <a:latin typeface="Arial" panose="020B0604020202020204" pitchFamily="34" charset="0"/>
                  <a:cs typeface="Arial" panose="020B0604020202020204" pitchFamily="34" charset="0"/>
                </a:rPr>
                <a:t>Записывающая сторона</a:t>
              </a:r>
            </a:p>
          </p:txBody>
        </p:sp>
        <p:sp>
          <p:nvSpPr>
            <p:cNvPr id="66" name="TextBox 65"/>
            <p:cNvSpPr txBox="1"/>
            <p:nvPr/>
          </p:nvSpPr>
          <p:spPr>
            <a:xfrm>
              <a:off x="8853858" y="3218894"/>
              <a:ext cx="1025413" cy="430887"/>
            </a:xfrm>
            <a:prstGeom prst="rect">
              <a:avLst/>
            </a:prstGeom>
            <a:noFill/>
          </p:spPr>
          <p:txBody>
            <a:bodyPr wrap="square" rtlCol="0">
              <a:spAutoFit/>
            </a:bodyPr>
            <a:lstStyle/>
            <a:p>
              <a:pPr algn="ctr"/>
              <a:r>
                <a:rPr lang="ru-RU" sz="1100" dirty="0">
                  <a:latin typeface="Arial" panose="020B0604020202020204" pitchFamily="34" charset="0"/>
                  <a:cs typeface="Arial" panose="020B0604020202020204" pitchFamily="34" charset="0"/>
                </a:rPr>
                <a:t>ПО провайдера</a:t>
              </a:r>
            </a:p>
          </p:txBody>
        </p:sp>
        <p:sp>
          <p:nvSpPr>
            <p:cNvPr id="68" name="TextBox 67"/>
            <p:cNvSpPr txBox="1"/>
            <p:nvPr/>
          </p:nvSpPr>
          <p:spPr>
            <a:xfrm>
              <a:off x="10060944" y="3262786"/>
              <a:ext cx="1025413" cy="430887"/>
            </a:xfrm>
            <a:prstGeom prst="rect">
              <a:avLst/>
            </a:prstGeom>
            <a:noFill/>
          </p:spPr>
          <p:txBody>
            <a:bodyPr wrap="square" rtlCol="0">
              <a:spAutoFit/>
            </a:bodyPr>
            <a:lstStyle/>
            <a:p>
              <a:pPr algn="ctr"/>
              <a:r>
                <a:rPr lang="ru-RU" sz="1100" dirty="0">
                  <a:latin typeface="Arial" panose="020B0604020202020204" pitchFamily="34" charset="0"/>
                  <a:cs typeface="Arial" panose="020B0604020202020204" pitchFamily="34" charset="0"/>
                </a:rPr>
                <a:t>Устройства  провайдера</a:t>
              </a:r>
            </a:p>
          </p:txBody>
        </p:sp>
        <p:sp>
          <p:nvSpPr>
            <p:cNvPr id="61" name="Овал 60"/>
            <p:cNvSpPr/>
            <p:nvPr/>
          </p:nvSpPr>
          <p:spPr>
            <a:xfrm>
              <a:off x="7955347" y="1277257"/>
              <a:ext cx="181428" cy="181428"/>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ru-RU" sz="1100" dirty="0">
                  <a:latin typeface="Arial" panose="020B0604020202020204" pitchFamily="34" charset="0"/>
                  <a:cs typeface="Arial" panose="020B0604020202020204" pitchFamily="34" charset="0"/>
                </a:rPr>
                <a:t>1</a:t>
              </a:r>
            </a:p>
          </p:txBody>
        </p:sp>
        <p:sp>
          <p:nvSpPr>
            <p:cNvPr id="69" name="Овал 68"/>
            <p:cNvSpPr/>
            <p:nvPr/>
          </p:nvSpPr>
          <p:spPr>
            <a:xfrm>
              <a:off x="10349467" y="1320996"/>
              <a:ext cx="181428" cy="181428"/>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2</a:t>
              </a:r>
              <a:endParaRPr lang="ru-RU" sz="1100" dirty="0">
                <a:latin typeface="Arial" panose="020B0604020202020204" pitchFamily="34" charset="0"/>
                <a:cs typeface="Arial" panose="020B0604020202020204" pitchFamily="34" charset="0"/>
              </a:endParaRPr>
            </a:p>
          </p:txBody>
        </p:sp>
        <p:sp>
          <p:nvSpPr>
            <p:cNvPr id="70" name="Овал 69"/>
            <p:cNvSpPr/>
            <p:nvPr/>
          </p:nvSpPr>
          <p:spPr>
            <a:xfrm>
              <a:off x="10775042" y="2177631"/>
              <a:ext cx="181428" cy="181428"/>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3</a:t>
              </a:r>
              <a:endParaRPr lang="ru-RU" sz="1100" dirty="0">
                <a:latin typeface="Arial" panose="020B0604020202020204" pitchFamily="34" charset="0"/>
                <a:cs typeface="Arial" panose="020B0604020202020204" pitchFamily="34" charset="0"/>
              </a:endParaRPr>
            </a:p>
          </p:txBody>
        </p:sp>
        <p:sp>
          <p:nvSpPr>
            <p:cNvPr id="71" name="Овал 70"/>
            <p:cNvSpPr/>
            <p:nvPr/>
          </p:nvSpPr>
          <p:spPr>
            <a:xfrm>
              <a:off x="8245381" y="1582057"/>
              <a:ext cx="181428" cy="181428"/>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4</a:t>
              </a:r>
              <a:endParaRPr lang="ru-RU" sz="1100" dirty="0">
                <a:latin typeface="Arial" panose="020B0604020202020204" pitchFamily="34" charset="0"/>
                <a:cs typeface="Arial" panose="020B0604020202020204" pitchFamily="34" charset="0"/>
              </a:endParaRPr>
            </a:p>
          </p:txBody>
        </p:sp>
        <p:sp>
          <p:nvSpPr>
            <p:cNvPr id="72" name="Овал 71"/>
            <p:cNvSpPr/>
            <p:nvPr/>
          </p:nvSpPr>
          <p:spPr>
            <a:xfrm>
              <a:off x="8239580" y="1888668"/>
              <a:ext cx="181428" cy="181428"/>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5</a:t>
              </a:r>
              <a:endParaRPr lang="ru-RU" sz="1100" dirty="0">
                <a:latin typeface="Arial" panose="020B0604020202020204" pitchFamily="34" charset="0"/>
                <a:cs typeface="Arial" panose="020B0604020202020204" pitchFamily="34" charset="0"/>
              </a:endParaRPr>
            </a:p>
          </p:txBody>
        </p:sp>
        <p:sp>
          <p:nvSpPr>
            <p:cNvPr id="73" name="Овал 72"/>
            <p:cNvSpPr/>
            <p:nvPr/>
          </p:nvSpPr>
          <p:spPr>
            <a:xfrm>
              <a:off x="9146359" y="2355717"/>
              <a:ext cx="181428" cy="181428"/>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6</a:t>
              </a:r>
              <a:endParaRPr lang="ru-RU" sz="1100" dirty="0">
                <a:latin typeface="Arial" panose="020B0604020202020204" pitchFamily="34" charset="0"/>
                <a:cs typeface="Arial" panose="020B0604020202020204" pitchFamily="34" charset="0"/>
              </a:endParaRPr>
            </a:p>
          </p:txBody>
        </p:sp>
        <p:sp>
          <p:nvSpPr>
            <p:cNvPr id="74" name="Овал 73"/>
            <p:cNvSpPr/>
            <p:nvPr/>
          </p:nvSpPr>
          <p:spPr>
            <a:xfrm>
              <a:off x="10349467" y="1661854"/>
              <a:ext cx="181428" cy="181428"/>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7</a:t>
              </a:r>
              <a:endParaRPr lang="ru-RU" sz="11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645170"/>
      </p:ext>
    </p:extLst>
  </p:cSld>
  <p:clrMapOvr>
    <a:masterClrMapping/>
  </p:clrMapOvr>
</p:sld>
</file>

<file path=ppt/theme/theme1.xml><?xml version="1.0" encoding="utf-8"?>
<a:theme xmlns:a="http://schemas.openxmlformats.org/drawingml/2006/main" name="Тема Office">
  <a:themeElements>
    <a:clrScheme name="для Microsof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Другая 1">
      <a:majorFont>
        <a:latin typeface="Frutiger LT Std 55 Roman"/>
        <a:ea typeface=""/>
        <a:cs typeface=""/>
      </a:majorFont>
      <a:minorFont>
        <a:latin typeface="Calibri"/>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23501</TotalTime>
  <Words>3031</Words>
  <Application>Microsoft Office PowerPoint</Application>
  <PresentationFormat>Широкоэкранный</PresentationFormat>
  <Paragraphs>650</Paragraphs>
  <Slides>39</Slides>
  <Notes>18</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39</vt:i4>
      </vt:variant>
    </vt:vector>
  </HeadingPairs>
  <TitlesOfParts>
    <vt:vector size="46" baseType="lpstr">
      <vt:lpstr>Arial</vt:lpstr>
      <vt:lpstr>Calibri</vt:lpstr>
      <vt:lpstr>Frutiger LT Std 55 Roman</vt:lpstr>
      <vt:lpstr>Segoe UI</vt:lpstr>
      <vt:lpstr>Verdana</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CloudCenter</dc:title>
  <dc:creator>DK</dc:creator>
  <cp:lastModifiedBy>Екатерина Поленина</cp:lastModifiedBy>
  <cp:revision>646</cp:revision>
  <dcterms:created xsi:type="dcterms:W3CDTF">2015-10-14T14:29:58Z</dcterms:created>
  <dcterms:modified xsi:type="dcterms:W3CDTF">2016-10-28T15:38:32Z</dcterms:modified>
</cp:coreProperties>
</file>